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86" r:id="rId10"/>
    <p:sldId id="287" r:id="rId11"/>
    <p:sldId id="288" r:id="rId12"/>
    <p:sldId id="289" r:id="rId13"/>
    <p:sldId id="267" r:id="rId14"/>
    <p:sldId id="274" r:id="rId15"/>
    <p:sldId id="290" r:id="rId16"/>
    <p:sldId id="275" r:id="rId17"/>
    <p:sldId id="276" r:id="rId18"/>
    <p:sldId id="277" r:id="rId19"/>
    <p:sldId id="278" r:id="rId20"/>
    <p:sldId id="268" r:id="rId21"/>
    <p:sldId id="280" r:id="rId22"/>
    <p:sldId id="281" r:id="rId23"/>
    <p:sldId id="285" r:id="rId24"/>
    <p:sldId id="291" r:id="rId25"/>
    <p:sldId id="269" r:id="rId26"/>
    <p:sldId id="294" r:id="rId27"/>
    <p:sldId id="295" r:id="rId28"/>
    <p:sldId id="296" r:id="rId29"/>
    <p:sldId id="270" r:id="rId30"/>
    <p:sldId id="293" r:id="rId31"/>
    <p:sldId id="299" r:id="rId32"/>
    <p:sldId id="271" r:id="rId33"/>
    <p:sldId id="292" r:id="rId34"/>
    <p:sldId id="272" r:id="rId35"/>
    <p:sldId id="30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311901"/>
    <a:srgbClr val="ED7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1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6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3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0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6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5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89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8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0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5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0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F4549-86EA-4CCA-B7E5-C7B70819EC8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891F2-E507-4302-A5A3-7CD43E4F8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3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22269" y="4771483"/>
            <a:ext cx="4294477" cy="321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" y="1127694"/>
            <a:ext cx="4541784" cy="36437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45305" y="1331084"/>
            <a:ext cx="3328417" cy="5293118"/>
            <a:chOff x="4123214" y="1345184"/>
            <a:chExt cx="3328417" cy="5293118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39917" t="9408" r="30500" b="11630"/>
            <a:stretch/>
          </p:blipFill>
          <p:spPr>
            <a:xfrm>
              <a:off x="4302403" y="1477746"/>
              <a:ext cx="2963699" cy="5003735"/>
            </a:xfrm>
            <a:prstGeom prst="rect">
              <a:avLst/>
            </a:prstGeom>
          </p:spPr>
        </p:pic>
        <p:sp>
          <p:nvSpPr>
            <p:cNvPr id="137" name="눈물 방울 136"/>
            <p:cNvSpPr/>
            <p:nvPr/>
          </p:nvSpPr>
          <p:spPr>
            <a:xfrm rot="8100000">
              <a:off x="5838559" y="3659669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순서도: 연결자 145"/>
            <p:cNvSpPr/>
            <p:nvPr/>
          </p:nvSpPr>
          <p:spPr>
            <a:xfrm>
              <a:off x="5247661" y="448559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423005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5207015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rPr>
                <a:t>여기로 도착</a:t>
              </a:r>
              <a:r>
                <a:rPr lang="en-US" altLang="ko-KR" sz="1000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~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073374" y="5729283"/>
              <a:ext cx="1420582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도착지를 선택하세요</a:t>
              </a:r>
              <a:r>
                <a:rPr lang="en-US" altLang="ko-KR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32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4123214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8082888" y="1355344"/>
            <a:ext cx="3328417" cy="5293118"/>
            <a:chOff x="7630820" y="1345184"/>
            <a:chExt cx="3328417" cy="5293118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39917" t="9408" r="30500" b="11630"/>
            <a:stretch/>
          </p:blipFill>
          <p:spPr>
            <a:xfrm>
              <a:off x="7810009" y="1477746"/>
              <a:ext cx="2963699" cy="5003735"/>
            </a:xfrm>
            <a:prstGeom prst="rect">
              <a:avLst/>
            </a:prstGeom>
          </p:spPr>
        </p:pic>
        <p:sp>
          <p:nvSpPr>
            <p:cNvPr id="156" name="직사각형 155"/>
            <p:cNvSpPr/>
            <p:nvPr/>
          </p:nvSpPr>
          <p:spPr>
            <a:xfrm>
              <a:off x="7930611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8714621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 smtClean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 </a:t>
              </a:r>
              <a:r>
                <a:rPr lang="ko-KR" altLang="en-US" sz="1000" dirty="0" err="1" smtClean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킥보드</a:t>
              </a:r>
              <a:r>
                <a:rPr lang="ko-KR" altLang="en-US" sz="1000" dirty="0" smtClean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이용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8366179" y="5729283"/>
              <a:ext cx="185018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이용할 </a:t>
              </a:r>
              <a:r>
                <a:rPr lang="ko-KR" altLang="en-US" sz="10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킥보드를</a:t>
              </a:r>
              <a:r>
                <a:rPr lang="ko-KR" altLang="en-US" sz="1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선택하세요</a:t>
              </a:r>
              <a:r>
                <a:rPr lang="en-US" altLang="ko-KR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5" name="눈물 방울 204"/>
            <p:cNvSpPr/>
            <p:nvPr/>
          </p:nvSpPr>
          <p:spPr>
            <a:xfrm rot="8100000">
              <a:off x="10280076" y="33113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눈물 방울 205"/>
            <p:cNvSpPr/>
            <p:nvPr/>
          </p:nvSpPr>
          <p:spPr>
            <a:xfrm rot="8100000">
              <a:off x="9463594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눈물 방울 206"/>
            <p:cNvSpPr/>
            <p:nvPr/>
          </p:nvSpPr>
          <p:spPr>
            <a:xfrm rot="8100000">
              <a:off x="8112023" y="351294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눈물 방울 207"/>
            <p:cNvSpPr/>
            <p:nvPr/>
          </p:nvSpPr>
          <p:spPr>
            <a:xfrm rot="8100000">
              <a:off x="8923843" y="4139863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눈물 방울 208"/>
            <p:cNvSpPr/>
            <p:nvPr/>
          </p:nvSpPr>
          <p:spPr>
            <a:xfrm rot="8100000">
              <a:off x="9184031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눈물 방울 209"/>
            <p:cNvSpPr/>
            <p:nvPr/>
          </p:nvSpPr>
          <p:spPr>
            <a:xfrm rot="8100000">
              <a:off x="9331824" y="3423294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눈물 방울 210"/>
            <p:cNvSpPr/>
            <p:nvPr/>
          </p:nvSpPr>
          <p:spPr>
            <a:xfrm rot="8100000">
              <a:off x="8333308" y="341164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눈물 방울 211"/>
            <p:cNvSpPr/>
            <p:nvPr/>
          </p:nvSpPr>
          <p:spPr>
            <a:xfrm rot="8100000">
              <a:off x="9180355" y="267233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눈물 방울 212"/>
            <p:cNvSpPr/>
            <p:nvPr/>
          </p:nvSpPr>
          <p:spPr>
            <a:xfrm rot="8100000">
              <a:off x="8957574" y="277204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눈물 방울 213"/>
            <p:cNvSpPr/>
            <p:nvPr/>
          </p:nvSpPr>
          <p:spPr>
            <a:xfrm rot="8100000">
              <a:off x="8747279" y="360508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눈물 방울 214"/>
            <p:cNvSpPr/>
            <p:nvPr/>
          </p:nvSpPr>
          <p:spPr>
            <a:xfrm rot="8100000">
              <a:off x="8360029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눈물 방울 215"/>
            <p:cNvSpPr/>
            <p:nvPr/>
          </p:nvSpPr>
          <p:spPr>
            <a:xfrm rot="8100000">
              <a:off x="9498212" y="2957001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눈물 방울 216"/>
            <p:cNvSpPr/>
            <p:nvPr/>
          </p:nvSpPr>
          <p:spPr>
            <a:xfrm rot="8100000">
              <a:off x="9779993" y="34539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순서도: 연결자 217"/>
            <p:cNvSpPr/>
            <p:nvPr/>
          </p:nvSpPr>
          <p:spPr>
            <a:xfrm>
              <a:off x="8740926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53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7630820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8632629" y="2812033"/>
              <a:ext cx="781864" cy="619216"/>
            </a:xfrm>
            <a:prstGeom prst="wedgeRoundRectCallout">
              <a:avLst>
                <a:gd name="adj1" fmla="val -22105"/>
                <a:gd name="adj2" fmla="val 7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ysClr val="windowText" lastClr="000000"/>
                  </a:solidFill>
                </a:rPr>
                <a:t>Beam</a:t>
              </a:r>
            </a:p>
            <a:p>
              <a:pPr algn="ctr"/>
              <a:r>
                <a:rPr lang="en-US" altLang="ko-KR" sz="1000" dirty="0" smtClean="0">
                  <a:solidFill>
                    <a:sysClr val="windowText" lastClr="000000"/>
                  </a:solidFill>
                </a:rPr>
                <a:t>Id: 1</a:t>
              </a:r>
            </a:p>
            <a:p>
              <a:pPr algn="ctr"/>
              <a:r>
                <a:rPr lang="en-US" altLang="ko-KR" sz="1000" dirty="0" smtClean="0">
                  <a:solidFill>
                    <a:sysClr val="windowText" lastClr="000000"/>
                  </a:solidFill>
                </a:rPr>
                <a:t>battery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388469" y="1355344"/>
            <a:ext cx="3383280" cy="5293118"/>
            <a:chOff x="7781544" y="1287334"/>
            <a:chExt cx="3383280" cy="5293118"/>
          </a:xfrm>
        </p:grpSpPr>
        <p:grpSp>
          <p:nvGrpSpPr>
            <p:cNvPr id="57" name="그룹 56"/>
            <p:cNvGrpSpPr/>
            <p:nvPr/>
          </p:nvGrpSpPr>
          <p:grpSpPr>
            <a:xfrm>
              <a:off x="7781544" y="1287334"/>
              <a:ext cx="3383280" cy="5293118"/>
              <a:chOff x="7108657" y="1333054"/>
              <a:chExt cx="3383280" cy="5293118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7370064" y="1477746"/>
                <a:ext cx="2798064" cy="5003735"/>
              </a:xfrm>
              <a:prstGeom prst="rect">
                <a:avLst/>
              </a:prstGeom>
              <a:solidFill>
                <a:srgbClr val="ED76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4" descr="아이폰 애플 스마트폰 새로운 - Pixabay의 무료 이미지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15417" r="83194">
                            <a14:foregroundMark x1="25556" y1="17917" x2="25556" y2="15278"/>
                            <a14:foregroundMark x1="25417" y1="27500" x2="25556" y2="22361"/>
                            <a14:foregroundMark x1="25556" y1="35833" x2="25556" y2="30556"/>
                            <a14:foregroundMark x1="74444" y1="24306" x2="74583" y2="33194"/>
                            <a14:backgroundMark x1="50556" y1="73750" x2="50417" y2="30556"/>
                            <a14:backgroundMark x1="26111" y1="98611" x2="26111" y2="98611"/>
                            <a14:backgroundMark x1="27778" y1="99028" x2="22222" y2="92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8" t="1603" r="23028" b="1665"/>
              <a:stretch/>
            </p:blipFill>
            <p:spPr bwMode="auto">
              <a:xfrm>
                <a:off x="7108657" y="1333054"/>
                <a:ext cx="3383280" cy="529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8124696" y="2535426"/>
                <a:ext cx="13388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USER</a:t>
                </a:r>
                <a:r>
                  <a:rPr lang="ko-KR" altLang="en-US" sz="1000" dirty="0" smtClean="0"/>
                  <a:t>님 반갑습니다</a:t>
                </a:r>
                <a:r>
                  <a:rPr lang="en-US" altLang="ko-KR" sz="1000" dirty="0" smtClean="0"/>
                  <a:t>.</a:t>
                </a:r>
                <a:endParaRPr lang="ko-KR" altLang="en-US" sz="10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948558" y="1949055"/>
                <a:ext cx="1691104" cy="523220"/>
              </a:xfrm>
              <a:prstGeom prst="rect">
                <a:avLst/>
              </a:prstGeom>
              <a:noFill/>
              <a:effectLst>
                <a:outerShdw dist="25400" dir="3120000" algn="ctr" rotWithShape="0">
                  <a:schemeClr val="accent4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Mypage</a:t>
                </a:r>
                <a:endParaRPr lang="ko-KR" altLang="en-US" sz="2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9128648" y="5254846"/>
              <a:ext cx="676698" cy="242741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뒤로가기</a:t>
              </a:r>
              <a:endParaRPr lang="ko-KR" altLang="en-US" sz="800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770140" y="2799079"/>
              <a:ext cx="1338828" cy="8022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ysClr val="windowText" lastClr="000000"/>
                  </a:solidFill>
                </a:rPr>
                <a:t>나의 선호도</a:t>
              </a:r>
              <a:endParaRPr lang="en-US" altLang="ko-KR" sz="8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가격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이동 시간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걷는 시간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770140" y="3825058"/>
              <a:ext cx="1338828" cy="12263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ysClr val="windowText" lastClr="000000"/>
                  </a:solidFill>
                </a:rPr>
                <a:t>개인정보</a:t>
              </a:r>
              <a:endParaRPr lang="en-US" altLang="ko-KR" sz="8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회원 정보 수정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회원 탈퇴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로그아웃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ysClr val="windowText" lastClr="000000"/>
                  </a:solidFill>
                </a:rPr>
                <a:t>오픈소스 라이선스</a:t>
              </a:r>
              <a:endParaRPr lang="en-US" altLang="ko-KR" sz="80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79666" y="935260"/>
            <a:ext cx="28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이용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도착지 설정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612745" y="935260"/>
            <a:ext cx="28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45555" y="935260"/>
            <a:ext cx="28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일반 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이용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1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391225" y="1342869"/>
            <a:ext cx="3328417" cy="5293118"/>
            <a:chOff x="7630820" y="1345184"/>
            <a:chExt cx="3328417" cy="5293118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39917" t="9408" r="30500" b="11630"/>
            <a:stretch/>
          </p:blipFill>
          <p:spPr>
            <a:xfrm>
              <a:off x="7810009" y="1477746"/>
              <a:ext cx="2963699" cy="5003735"/>
            </a:xfrm>
            <a:prstGeom prst="rect">
              <a:avLst/>
            </a:prstGeom>
          </p:spPr>
        </p:pic>
        <p:sp>
          <p:nvSpPr>
            <p:cNvPr id="156" name="직사각형 155"/>
            <p:cNvSpPr/>
            <p:nvPr/>
          </p:nvSpPr>
          <p:spPr>
            <a:xfrm>
              <a:off x="7930611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8714621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noProof="0" smtClean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이용하기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8366179" y="5729283"/>
              <a:ext cx="185018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이용할 </a:t>
              </a:r>
              <a:r>
                <a:rPr lang="ko-KR" altLang="en-US" sz="10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킥보드를</a:t>
              </a:r>
              <a:r>
                <a:rPr lang="ko-KR" altLang="en-US" sz="1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선택하세요</a:t>
              </a:r>
              <a:r>
                <a:rPr lang="en-US" altLang="ko-KR" sz="1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" name="눈물 방울 205"/>
            <p:cNvSpPr/>
            <p:nvPr/>
          </p:nvSpPr>
          <p:spPr>
            <a:xfrm rot="8100000">
              <a:off x="9463594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눈물 방울 208"/>
            <p:cNvSpPr/>
            <p:nvPr/>
          </p:nvSpPr>
          <p:spPr>
            <a:xfrm rot="8100000">
              <a:off x="9184031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눈물 방울 214"/>
            <p:cNvSpPr/>
            <p:nvPr/>
          </p:nvSpPr>
          <p:spPr>
            <a:xfrm rot="8100000">
              <a:off x="8360029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순서도: 연결자 217"/>
            <p:cNvSpPr/>
            <p:nvPr/>
          </p:nvSpPr>
          <p:spPr>
            <a:xfrm>
              <a:off x="8740926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8120175" y="2910798"/>
              <a:ext cx="1241502" cy="972461"/>
            </a:xfrm>
            <a:prstGeom prst="wedgeRoundRectCallout">
              <a:avLst>
                <a:gd name="adj1" fmla="val -22105"/>
                <a:gd name="adj2" fmla="val 7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1</a:t>
              </a:r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순위</a:t>
              </a:r>
              <a:endParaRPr lang="en-US" altLang="ko-KR" sz="9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Beam</a:t>
              </a:r>
            </a:p>
            <a:p>
              <a:pPr algn="ctr"/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Id: 1</a:t>
              </a:r>
            </a:p>
            <a:p>
              <a:pPr algn="ctr"/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가격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:780</a:t>
              </a:r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원</a:t>
              </a:r>
              <a:endParaRPr lang="en-US" altLang="ko-KR" sz="9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이동시간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:70</a:t>
              </a:r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초</a:t>
              </a:r>
              <a:endParaRPr lang="en-US" altLang="ko-KR" sz="9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900" dirty="0" smtClean="0">
                  <a:solidFill>
                    <a:sysClr val="windowText" lastClr="000000"/>
                  </a:solidFill>
                </a:rPr>
                <a:t>120</a:t>
              </a:r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초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3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7630820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6214768" y="1358080"/>
            <a:ext cx="3328417" cy="5293118"/>
            <a:chOff x="8106520" y="1051505"/>
            <a:chExt cx="3328417" cy="5293118"/>
          </a:xfrm>
        </p:grpSpPr>
        <p:pic>
          <p:nvPicPr>
            <p:cNvPr id="81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8106520" y="1051505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148" y="2633428"/>
              <a:ext cx="2507852" cy="1654841"/>
            </a:xfrm>
            <a:prstGeom prst="rect">
              <a:avLst/>
            </a:prstGeom>
          </p:spPr>
        </p:pic>
        <p:sp>
          <p:nvSpPr>
            <p:cNvPr id="83" name="직사각형 82"/>
            <p:cNvSpPr/>
            <p:nvPr/>
          </p:nvSpPr>
          <p:spPr>
            <a:xfrm>
              <a:off x="8742245" y="4238299"/>
              <a:ext cx="205697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100" dirty="0" smtClean="0">
                  <a:ln w="0"/>
                </a:rPr>
                <a:t>해당 </a:t>
              </a:r>
              <a:r>
                <a:rPr lang="ko-KR" altLang="en-US" sz="1100" dirty="0" err="1" smtClean="0">
                  <a:ln w="0"/>
                </a:rPr>
                <a:t>킥보드</a:t>
              </a:r>
              <a:r>
                <a:rPr lang="ko-KR" altLang="en-US" sz="1100" dirty="0" smtClean="0">
                  <a:ln w="0"/>
                </a:rPr>
                <a:t> </a:t>
              </a:r>
              <a:r>
                <a:rPr lang="en-US" altLang="ko-KR" sz="1100" dirty="0" smtClean="0">
                  <a:ln w="0"/>
                </a:rPr>
                <a:t>App</a:t>
              </a:r>
              <a:r>
                <a:rPr lang="ko-KR" altLang="en-US" sz="1100" dirty="0" smtClean="0">
                  <a:ln w="0"/>
                </a:rPr>
                <a:t>으로 이동 중</a:t>
              </a:r>
              <a:endParaRPr lang="en-US" altLang="ko-KR" sz="1100" b="0" cap="none" spc="0" dirty="0">
                <a:ln w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525586" y="935260"/>
            <a:ext cx="28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이용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추천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8186" y="935260"/>
            <a:ext cx="28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이동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73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45305" y="777870"/>
            <a:ext cx="1830142" cy="2942779"/>
            <a:chOff x="1508760" y="1333054"/>
            <a:chExt cx="3291840" cy="5293118"/>
          </a:xfrm>
        </p:grpSpPr>
        <p:sp>
          <p:nvSpPr>
            <p:cNvPr id="27" name="직사각형 26"/>
            <p:cNvSpPr/>
            <p:nvPr/>
          </p:nvSpPr>
          <p:spPr>
            <a:xfrm>
              <a:off x="1731225" y="1477746"/>
              <a:ext cx="2798064" cy="5003735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28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4" t="1603" r="23859" b="1665"/>
            <a:stretch/>
          </p:blipFill>
          <p:spPr bwMode="auto">
            <a:xfrm>
              <a:off x="1508760" y="1333054"/>
              <a:ext cx="3291840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850" y="2312661"/>
              <a:ext cx="1963956" cy="1575646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2509249" y="4097099"/>
              <a:ext cx="895328" cy="2421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509249" y="4350861"/>
              <a:ext cx="895328" cy="2421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404577" y="4094269"/>
              <a:ext cx="484632" cy="498743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/>
                <a:t>LOGIN</a:t>
              </a:r>
              <a:endParaRPr lang="ko-KR" altLang="en-US" sz="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8214" y="4092235"/>
              <a:ext cx="424420" cy="276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 smtClean="0"/>
                <a:t>ID</a:t>
              </a:r>
              <a:endParaRPr lang="ko-KR" altLang="en-US" sz="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78215" y="4348826"/>
              <a:ext cx="470304" cy="281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 smtClean="0"/>
                <a:t>PW</a:t>
              </a:r>
              <a:endParaRPr lang="ko-KR" altLang="en-US" sz="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2455" y="4728234"/>
              <a:ext cx="701215" cy="276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/>
                  </a:solidFill>
                </a:rPr>
                <a:t>회원가입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2237" y="3789237"/>
            <a:ext cx="1865728" cy="2942779"/>
            <a:chOff x="7145233" y="1333054"/>
            <a:chExt cx="3355848" cy="5293118"/>
          </a:xfrm>
        </p:grpSpPr>
        <p:grpSp>
          <p:nvGrpSpPr>
            <p:cNvPr id="37" name="그룹 36"/>
            <p:cNvGrpSpPr/>
            <p:nvPr/>
          </p:nvGrpSpPr>
          <p:grpSpPr>
            <a:xfrm>
              <a:off x="7145233" y="1333054"/>
              <a:ext cx="3355848" cy="5293118"/>
              <a:chOff x="7145233" y="1333054"/>
              <a:chExt cx="3355848" cy="5293118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370064" y="1477746"/>
                <a:ext cx="2798064" cy="5003735"/>
              </a:xfrm>
              <a:prstGeom prst="rect">
                <a:avLst/>
              </a:prstGeom>
              <a:solidFill>
                <a:srgbClr val="ED76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pic>
            <p:nvPicPr>
              <p:cNvPr id="40" name="Picture 4" descr="아이폰 애플 스마트폰 새로운 - Pixabay의 무료 이미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15417" r="83194">
                            <a14:foregroundMark x1="25556" y1="17917" x2="25556" y2="15278"/>
                            <a14:foregroundMark x1="25417" y1="27500" x2="25556" y2="22361"/>
                            <a14:foregroundMark x1="25556" y1="35833" x2="25556" y2="30556"/>
                            <a14:foregroundMark x1="74444" y1="24306" x2="74583" y2="33194"/>
                            <a14:backgroundMark x1="50556" y1="73750" x2="50417" y2="30556"/>
                            <a14:backgroundMark x1="26111" y1="98611" x2="26111" y2="98611"/>
                            <a14:backgroundMark x1="27778" y1="99028" x2="22222" y2="92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16" t="1603" r="22884" b="1665"/>
              <a:stretch/>
            </p:blipFill>
            <p:spPr bwMode="auto">
              <a:xfrm>
                <a:off x="7145233" y="1333054"/>
                <a:ext cx="3355848" cy="529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812241" y="2555890"/>
                <a:ext cx="608950" cy="33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 smtClean="0"/>
                  <a:t>이름</a:t>
                </a:r>
                <a:endParaRPr lang="ko-KR" altLang="en-US" sz="6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986458" y="1949055"/>
                <a:ext cx="1413390" cy="498233"/>
              </a:xfrm>
              <a:prstGeom prst="rect">
                <a:avLst/>
              </a:prstGeom>
              <a:noFill/>
              <a:effectLst>
                <a:outerShdw dist="25400" dir="3120000" algn="ctr" rotWithShape="0">
                  <a:schemeClr val="accent4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Sign up</a:t>
                </a:r>
                <a:endParaRPr lang="ko-KR" altLang="en-US" sz="1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352938" y="2607496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877163" y="2758402"/>
                <a:ext cx="467671" cy="33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smtClean="0"/>
                  <a:t>ID</a:t>
                </a:r>
                <a:endParaRPr lang="ko-KR" altLang="en-US" sz="6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52938" y="2826618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842698" y="2976164"/>
                <a:ext cx="542637" cy="33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smtClean="0"/>
                  <a:t>PW</a:t>
                </a:r>
                <a:endParaRPr lang="ko-KR" altLang="en-US" sz="6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8352938" y="3045740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664442" y="3368255"/>
                <a:ext cx="2148628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</a:rPr>
                  <a:t>추천 서비스 이용을 위한 필수 항목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855231" y="3687082"/>
                <a:ext cx="649316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smtClean="0"/>
                  <a:t>- </a:t>
                </a:r>
                <a:r>
                  <a:rPr lang="ko-KR" altLang="en-US" sz="500" dirty="0" smtClean="0"/>
                  <a:t>가격</a:t>
                </a:r>
                <a:endParaRPr lang="ko-KR" altLang="en-US" sz="500" dirty="0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7964202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032988" y="3907399"/>
                <a:ext cx="833847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매우 중요</a:t>
                </a:r>
                <a:endParaRPr lang="ko-KR" altLang="en-US" sz="500" dirty="0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8691970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60093" y="3908838"/>
                <a:ext cx="562818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중요</a:t>
                </a:r>
                <a:endParaRPr lang="ko-KR" altLang="en-US" sz="500" dirty="0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9186497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254623" y="3906526"/>
                <a:ext cx="718515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덜</a:t>
                </a:r>
                <a:r>
                  <a:rPr lang="ko-KR" altLang="en-US" sz="500" dirty="0" smtClean="0"/>
                  <a:t> 중요</a:t>
                </a:r>
                <a:endParaRPr lang="ko-KR" altLang="en-US" sz="5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855231" y="4165220"/>
                <a:ext cx="1422038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 smtClean="0"/>
                  <a:t>- </a:t>
                </a:r>
                <a:r>
                  <a:rPr lang="ko-KR" altLang="en-US" sz="500" dirty="0" err="1" smtClean="0"/>
                  <a:t>킥보드를</a:t>
                </a:r>
                <a:r>
                  <a:rPr lang="ko-KR" altLang="en-US" sz="500" dirty="0" smtClean="0"/>
                  <a:t> 타는 시간</a:t>
                </a:r>
                <a:endParaRPr lang="ko-KR" altLang="en-US" sz="500" dirty="0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7964202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2988" y="4385536"/>
                <a:ext cx="833847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매우 중요</a:t>
                </a:r>
                <a:endParaRPr lang="ko-KR" altLang="en-US" sz="500" dirty="0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8691970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760093" y="4386977"/>
                <a:ext cx="562818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중요</a:t>
                </a:r>
                <a:endParaRPr lang="ko-KR" altLang="en-US" sz="500" dirty="0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9186497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54623" y="4384664"/>
                <a:ext cx="718515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덜</a:t>
                </a:r>
                <a:r>
                  <a:rPr lang="ko-KR" altLang="en-US" sz="500" dirty="0" smtClean="0"/>
                  <a:t> 중요</a:t>
                </a:r>
                <a:endParaRPr lang="ko-KR" altLang="en-US" sz="5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855231" y="4623455"/>
                <a:ext cx="920347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smtClean="0"/>
                  <a:t>- </a:t>
                </a:r>
                <a:r>
                  <a:rPr lang="ko-KR" altLang="en-US" sz="500" dirty="0" smtClean="0"/>
                  <a:t>걷는 시간</a:t>
                </a:r>
                <a:endParaRPr lang="ko-KR" altLang="en-US" sz="500" dirty="0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7964202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032988" y="4843772"/>
                <a:ext cx="833847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매우 중요</a:t>
                </a:r>
                <a:endParaRPr lang="ko-KR" altLang="en-US" sz="500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8691970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760093" y="4845213"/>
                <a:ext cx="562818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 smtClean="0"/>
                  <a:t>중요</a:t>
                </a:r>
                <a:endParaRPr lang="ko-KR" altLang="en-US" sz="500" dirty="0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9186497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9254623" y="4842898"/>
                <a:ext cx="718515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덜</a:t>
                </a:r>
                <a:r>
                  <a:rPr lang="ko-KR" altLang="en-US" sz="500" dirty="0" smtClean="0"/>
                  <a:t> 중요</a:t>
                </a:r>
                <a:endParaRPr lang="ko-KR" altLang="en-US" sz="500" dirty="0"/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8524542" y="5300566"/>
              <a:ext cx="676698" cy="242741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726267" y="3804640"/>
            <a:ext cx="1880979" cy="2942779"/>
            <a:chOff x="7781544" y="1287334"/>
            <a:chExt cx="3383280" cy="5293118"/>
          </a:xfrm>
        </p:grpSpPr>
        <p:grpSp>
          <p:nvGrpSpPr>
            <p:cNvPr id="71" name="그룹 70"/>
            <p:cNvGrpSpPr/>
            <p:nvPr/>
          </p:nvGrpSpPr>
          <p:grpSpPr>
            <a:xfrm>
              <a:off x="7781544" y="1287334"/>
              <a:ext cx="3383280" cy="5293118"/>
              <a:chOff x="7108657" y="1333054"/>
              <a:chExt cx="3383280" cy="5293118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7370064" y="1477746"/>
                <a:ext cx="2798064" cy="5003735"/>
              </a:xfrm>
              <a:prstGeom prst="rect">
                <a:avLst/>
              </a:prstGeom>
              <a:solidFill>
                <a:srgbClr val="ED76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pic>
            <p:nvPicPr>
              <p:cNvPr id="76" name="Picture 4" descr="아이폰 애플 스마트폰 새로운 - Pixabay의 무료 이미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15417" r="83194">
                            <a14:foregroundMark x1="25556" y1="17917" x2="25556" y2="15278"/>
                            <a14:foregroundMark x1="25417" y1="27500" x2="25556" y2="22361"/>
                            <a14:foregroundMark x1="25556" y1="35833" x2="25556" y2="30556"/>
                            <a14:foregroundMark x1="74444" y1="24306" x2="74583" y2="33194"/>
                            <a14:backgroundMark x1="50556" y1="73750" x2="50417" y2="30556"/>
                            <a14:backgroundMark x1="26111" y1="98611" x2="26111" y2="98611"/>
                            <a14:backgroundMark x1="27778" y1="99028" x2="22222" y2="92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8" t="1603" r="23028" b="1665"/>
              <a:stretch/>
            </p:blipFill>
            <p:spPr bwMode="auto">
              <a:xfrm>
                <a:off x="7108657" y="1333054"/>
                <a:ext cx="3383280" cy="529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8124696" y="2535427"/>
                <a:ext cx="1364373" cy="30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 smtClean="0"/>
                  <a:t>USER</a:t>
                </a:r>
                <a:r>
                  <a:rPr lang="ko-KR" altLang="en-US" sz="500" dirty="0" smtClean="0"/>
                  <a:t>님 반갑습니다</a:t>
                </a:r>
                <a:r>
                  <a:rPr lang="en-US" altLang="ko-KR" sz="500" dirty="0" smtClean="0"/>
                  <a:t>.</a:t>
                </a:r>
                <a:endParaRPr lang="ko-KR" altLang="en-US" sz="5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948558" y="1949055"/>
                <a:ext cx="1497121" cy="498233"/>
              </a:xfrm>
              <a:prstGeom prst="rect">
                <a:avLst/>
              </a:prstGeom>
              <a:noFill/>
              <a:effectLst>
                <a:outerShdw dist="25400" dir="3120000" algn="ctr" rotWithShape="0">
                  <a:schemeClr val="accent4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Mypage</a:t>
                </a:r>
                <a:endParaRPr lang="ko-KR" altLang="en-US" sz="1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9128648" y="5254846"/>
              <a:ext cx="676698" cy="242741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717153" y="2799080"/>
              <a:ext cx="1444804" cy="8022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500" b="1" dirty="0" smtClean="0">
                  <a:solidFill>
                    <a:sysClr val="windowText" lastClr="000000"/>
                  </a:solidFill>
                </a:rPr>
                <a:t>나의 선호도</a:t>
              </a:r>
              <a:endParaRPr lang="en-US" altLang="ko-KR" sz="5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가격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이동 시간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걷는 시간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717153" y="3825058"/>
              <a:ext cx="1444804" cy="12263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500" b="1" dirty="0" smtClean="0">
                  <a:solidFill>
                    <a:sysClr val="windowText" lastClr="000000"/>
                  </a:solidFill>
                </a:rPr>
                <a:t>개인정보</a:t>
              </a:r>
              <a:endParaRPr lang="en-US" altLang="ko-KR" sz="5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회원 정보 수정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회원 탈퇴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로그아웃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오픈소스 라이선스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710658" y="776901"/>
            <a:ext cx="1850478" cy="2942779"/>
            <a:chOff x="431844" y="1333054"/>
            <a:chExt cx="3328417" cy="5293118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39917" t="9408" r="30500" b="11630"/>
            <a:stretch/>
          </p:blipFill>
          <p:spPr>
            <a:xfrm>
              <a:off x="611033" y="1465616"/>
              <a:ext cx="2963699" cy="5003735"/>
            </a:xfrm>
            <a:prstGeom prst="rect">
              <a:avLst/>
            </a:prstGeom>
          </p:spPr>
        </p:pic>
        <p:sp>
          <p:nvSpPr>
            <p:cNvPr id="81" name="눈물 방울 80"/>
            <p:cNvSpPr/>
            <p:nvPr/>
          </p:nvSpPr>
          <p:spPr>
            <a:xfrm rot="8100000">
              <a:off x="3095441" y="33113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눈물 방울 81"/>
            <p:cNvSpPr/>
            <p:nvPr/>
          </p:nvSpPr>
          <p:spPr>
            <a:xfrm rot="8100000">
              <a:off x="2278959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눈물 방울 82"/>
            <p:cNvSpPr/>
            <p:nvPr/>
          </p:nvSpPr>
          <p:spPr>
            <a:xfrm rot="8100000">
              <a:off x="927388" y="351294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눈물 방울 83"/>
            <p:cNvSpPr/>
            <p:nvPr/>
          </p:nvSpPr>
          <p:spPr>
            <a:xfrm rot="8100000">
              <a:off x="1739208" y="4139863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눈물 방울 84"/>
            <p:cNvSpPr/>
            <p:nvPr/>
          </p:nvSpPr>
          <p:spPr>
            <a:xfrm rot="8100000">
              <a:off x="1999396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눈물 방울 85"/>
            <p:cNvSpPr/>
            <p:nvPr/>
          </p:nvSpPr>
          <p:spPr>
            <a:xfrm rot="8100000">
              <a:off x="2147189" y="3423294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눈물 방울 86"/>
            <p:cNvSpPr/>
            <p:nvPr/>
          </p:nvSpPr>
          <p:spPr>
            <a:xfrm rot="8100000">
              <a:off x="1148673" y="341164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눈물 방울 87"/>
            <p:cNvSpPr/>
            <p:nvPr/>
          </p:nvSpPr>
          <p:spPr>
            <a:xfrm rot="8100000">
              <a:off x="1995720" y="267233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눈물 방울 88"/>
            <p:cNvSpPr/>
            <p:nvPr/>
          </p:nvSpPr>
          <p:spPr>
            <a:xfrm rot="8100000">
              <a:off x="1772939" y="277204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눈물 방울 89"/>
            <p:cNvSpPr/>
            <p:nvPr/>
          </p:nvSpPr>
          <p:spPr>
            <a:xfrm rot="8100000">
              <a:off x="1562644" y="360508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눈물 방울 90"/>
            <p:cNvSpPr/>
            <p:nvPr/>
          </p:nvSpPr>
          <p:spPr>
            <a:xfrm rot="8100000">
              <a:off x="1175394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눈물 방울 91"/>
            <p:cNvSpPr/>
            <p:nvPr/>
          </p:nvSpPr>
          <p:spPr>
            <a:xfrm rot="8100000">
              <a:off x="2313577" y="2957001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눈물 방울 92"/>
            <p:cNvSpPr/>
            <p:nvPr/>
          </p:nvSpPr>
          <p:spPr>
            <a:xfrm rot="8100000">
              <a:off x="2595358" y="34539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순서도: 연결자 93"/>
            <p:cNvSpPr/>
            <p:nvPr/>
          </p:nvSpPr>
          <p:spPr>
            <a:xfrm>
              <a:off x="1556291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731635" y="565630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2313456" y="5809116"/>
              <a:ext cx="902647" cy="460580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1827188" y="5824876"/>
              <a:ext cx="458030" cy="4580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876558" y="5908301"/>
              <a:ext cx="332272" cy="2767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altLang="ko-KR" sz="4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923749" y="5816160"/>
              <a:ext cx="888841" cy="453535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pic>
          <p:nvPicPr>
            <p:cNvPr id="100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431844" y="133305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/>
          <p:cNvGrpSpPr/>
          <p:nvPr/>
        </p:nvGrpSpPr>
        <p:grpSpPr>
          <a:xfrm>
            <a:off x="6686269" y="743571"/>
            <a:ext cx="1850478" cy="2942779"/>
            <a:chOff x="4123214" y="1345184"/>
            <a:chExt cx="3328417" cy="5293118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39917" t="9408" r="30500" b="11630"/>
            <a:stretch/>
          </p:blipFill>
          <p:spPr>
            <a:xfrm>
              <a:off x="4302403" y="1477746"/>
              <a:ext cx="2963699" cy="5003735"/>
            </a:xfrm>
            <a:prstGeom prst="rect">
              <a:avLst/>
            </a:prstGeom>
          </p:spPr>
        </p:pic>
        <p:sp>
          <p:nvSpPr>
            <p:cNvPr id="103" name="눈물 방울 102"/>
            <p:cNvSpPr/>
            <p:nvPr/>
          </p:nvSpPr>
          <p:spPr>
            <a:xfrm rot="8100000">
              <a:off x="5838559" y="3659669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순서도: 연결자 103"/>
            <p:cNvSpPr/>
            <p:nvPr/>
          </p:nvSpPr>
          <p:spPr>
            <a:xfrm>
              <a:off x="5247661" y="448559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423005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5207015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39101" y="5729283"/>
              <a:ext cx="1889132" cy="3598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도착지를 선택하세요</a:t>
              </a:r>
              <a:r>
                <a:rPr lang="en-US" altLang="ko-KR" sz="7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7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8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4123214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그룹 108"/>
          <p:cNvGrpSpPr/>
          <p:nvPr/>
        </p:nvGrpSpPr>
        <p:grpSpPr>
          <a:xfrm>
            <a:off x="6666053" y="3789236"/>
            <a:ext cx="1850478" cy="2942779"/>
            <a:chOff x="7630820" y="1345184"/>
            <a:chExt cx="3328417" cy="5293118"/>
          </a:xfrm>
        </p:grpSpPr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39917" t="9408" r="30500" b="11630"/>
            <a:stretch/>
          </p:blipFill>
          <p:spPr>
            <a:xfrm>
              <a:off x="7810009" y="1477746"/>
              <a:ext cx="2963699" cy="5003735"/>
            </a:xfrm>
            <a:prstGeom prst="rect">
              <a:avLst/>
            </a:prstGeom>
          </p:spPr>
        </p:pic>
        <p:sp>
          <p:nvSpPr>
            <p:cNvPr id="111" name="직사각형 110"/>
            <p:cNvSpPr/>
            <p:nvPr/>
          </p:nvSpPr>
          <p:spPr>
            <a:xfrm>
              <a:off x="7930611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8714621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225607" y="5729283"/>
              <a:ext cx="2131329" cy="3321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이용할 </a:t>
              </a:r>
              <a:r>
                <a:rPr lang="ko-KR" altLang="en-US" sz="6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킥보드를</a:t>
              </a:r>
              <a:r>
                <a:rPr lang="ko-KR" altLang="en-US" sz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선택하세요</a:t>
              </a:r>
              <a:r>
                <a:rPr lang="en-US" altLang="ko-KR" sz="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4" name="눈물 방울 113"/>
            <p:cNvSpPr/>
            <p:nvPr/>
          </p:nvSpPr>
          <p:spPr>
            <a:xfrm rot="8100000">
              <a:off x="10280076" y="33113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눈물 방울 114"/>
            <p:cNvSpPr/>
            <p:nvPr/>
          </p:nvSpPr>
          <p:spPr>
            <a:xfrm rot="8100000">
              <a:off x="9463594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눈물 방울 115"/>
            <p:cNvSpPr/>
            <p:nvPr/>
          </p:nvSpPr>
          <p:spPr>
            <a:xfrm rot="8100000">
              <a:off x="8112023" y="351294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눈물 방울 116"/>
            <p:cNvSpPr/>
            <p:nvPr/>
          </p:nvSpPr>
          <p:spPr>
            <a:xfrm rot="8100000">
              <a:off x="8923843" y="4139863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눈물 방울 117"/>
            <p:cNvSpPr/>
            <p:nvPr/>
          </p:nvSpPr>
          <p:spPr>
            <a:xfrm rot="8100000">
              <a:off x="9184031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눈물 방울 118"/>
            <p:cNvSpPr/>
            <p:nvPr/>
          </p:nvSpPr>
          <p:spPr>
            <a:xfrm rot="8100000">
              <a:off x="9331824" y="3423294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눈물 방울 119"/>
            <p:cNvSpPr/>
            <p:nvPr/>
          </p:nvSpPr>
          <p:spPr>
            <a:xfrm rot="8100000">
              <a:off x="8333308" y="341164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눈물 방울 120"/>
            <p:cNvSpPr/>
            <p:nvPr/>
          </p:nvSpPr>
          <p:spPr>
            <a:xfrm rot="8100000">
              <a:off x="9180355" y="267233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눈물 방울 121"/>
            <p:cNvSpPr/>
            <p:nvPr/>
          </p:nvSpPr>
          <p:spPr>
            <a:xfrm rot="8100000">
              <a:off x="8957574" y="277204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눈물 방울 122"/>
            <p:cNvSpPr/>
            <p:nvPr/>
          </p:nvSpPr>
          <p:spPr>
            <a:xfrm rot="8100000">
              <a:off x="8747279" y="360508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눈물 방울 123"/>
            <p:cNvSpPr/>
            <p:nvPr/>
          </p:nvSpPr>
          <p:spPr>
            <a:xfrm rot="8100000">
              <a:off x="8360029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눈물 방울 124"/>
            <p:cNvSpPr/>
            <p:nvPr/>
          </p:nvSpPr>
          <p:spPr>
            <a:xfrm rot="8100000">
              <a:off x="9498212" y="2957001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눈물 방울 125"/>
            <p:cNvSpPr/>
            <p:nvPr/>
          </p:nvSpPr>
          <p:spPr>
            <a:xfrm rot="8100000">
              <a:off x="9779993" y="34539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순서도: 연결자 126"/>
            <p:cNvSpPr/>
            <p:nvPr/>
          </p:nvSpPr>
          <p:spPr>
            <a:xfrm>
              <a:off x="8740926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모서리가 둥근 사각형 설명선 128"/>
            <p:cNvSpPr/>
            <p:nvPr/>
          </p:nvSpPr>
          <p:spPr>
            <a:xfrm>
              <a:off x="8632629" y="2812033"/>
              <a:ext cx="781864" cy="619216"/>
            </a:xfrm>
            <a:prstGeom prst="wedgeRoundRectCallout">
              <a:avLst>
                <a:gd name="adj1" fmla="val -22105"/>
                <a:gd name="adj2" fmla="val 7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Beam</a:t>
              </a:r>
            </a:p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Id: 1</a:t>
              </a:r>
            </a:p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battery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8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7630820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그룹 129"/>
          <p:cNvGrpSpPr/>
          <p:nvPr/>
        </p:nvGrpSpPr>
        <p:grpSpPr>
          <a:xfrm>
            <a:off x="9577064" y="727103"/>
            <a:ext cx="1867568" cy="2969958"/>
            <a:chOff x="7630820" y="1345184"/>
            <a:chExt cx="3328417" cy="5293118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39917" t="9408" r="30500" b="11630"/>
            <a:stretch/>
          </p:blipFill>
          <p:spPr>
            <a:xfrm>
              <a:off x="7810009" y="1477746"/>
              <a:ext cx="2963699" cy="5003735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7930611" y="566843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8714621" y="6021736"/>
              <a:ext cx="1225200" cy="349493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noProof="0" smtClean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이용하기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8086801" y="5729283"/>
              <a:ext cx="2408941" cy="3565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0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이용할 </a:t>
              </a:r>
              <a:r>
                <a:rPr lang="ko-KR" altLang="en-US" sz="7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킥보드를</a:t>
              </a:r>
              <a:r>
                <a:rPr lang="ko-KR" altLang="en-US" sz="7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7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선택하세요</a:t>
              </a:r>
              <a:r>
                <a:rPr lang="en-US" altLang="ko-KR" sz="7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en-US" altLang="ko-KR" sz="7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5" name="눈물 방울 134"/>
            <p:cNvSpPr/>
            <p:nvPr/>
          </p:nvSpPr>
          <p:spPr>
            <a:xfrm rot="8100000">
              <a:off x="9463594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눈물 방울 135"/>
            <p:cNvSpPr/>
            <p:nvPr/>
          </p:nvSpPr>
          <p:spPr>
            <a:xfrm rot="8100000">
              <a:off x="9184031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눈물 방울 136"/>
            <p:cNvSpPr/>
            <p:nvPr/>
          </p:nvSpPr>
          <p:spPr>
            <a:xfrm rot="8100000">
              <a:off x="8360029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순서도: 연결자 137"/>
            <p:cNvSpPr/>
            <p:nvPr/>
          </p:nvSpPr>
          <p:spPr>
            <a:xfrm>
              <a:off x="8740926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모서리가 둥근 사각형 설명선 138"/>
            <p:cNvSpPr/>
            <p:nvPr/>
          </p:nvSpPr>
          <p:spPr>
            <a:xfrm>
              <a:off x="8120175" y="2910798"/>
              <a:ext cx="1241502" cy="972461"/>
            </a:xfrm>
            <a:prstGeom prst="wedgeRoundRectCallout">
              <a:avLst>
                <a:gd name="adj1" fmla="val -22105"/>
                <a:gd name="adj2" fmla="val 750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1</a:t>
              </a: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순위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Beam</a:t>
              </a:r>
            </a:p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Id: 1</a:t>
              </a:r>
            </a:p>
            <a:p>
              <a:pPr algn="ctr"/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가격</a:t>
              </a:r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:780</a:t>
              </a: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원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이동시간</a:t>
              </a:r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:70</a:t>
              </a: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초</a:t>
              </a:r>
              <a:endParaRPr lang="en-US" altLang="ko-KR" sz="5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500" dirty="0" smtClean="0">
                  <a:solidFill>
                    <a:sysClr val="windowText" lastClr="000000"/>
                  </a:solidFill>
                </a:rPr>
                <a:t>120</a:t>
              </a:r>
              <a:r>
                <a:rPr lang="ko-KR" altLang="en-US" sz="500" dirty="0" smtClean="0">
                  <a:solidFill>
                    <a:sysClr val="windowText" lastClr="000000"/>
                  </a:solidFill>
                </a:rPr>
                <a:t>초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0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7630820" y="134518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그룹 140"/>
          <p:cNvGrpSpPr/>
          <p:nvPr/>
        </p:nvGrpSpPr>
        <p:grpSpPr>
          <a:xfrm>
            <a:off x="9587955" y="3809692"/>
            <a:ext cx="1845786" cy="2935319"/>
            <a:chOff x="8106520" y="1051505"/>
            <a:chExt cx="3328417" cy="5293118"/>
          </a:xfrm>
        </p:grpSpPr>
        <p:pic>
          <p:nvPicPr>
            <p:cNvPr id="142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8106520" y="1051505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148" y="2633428"/>
              <a:ext cx="2507852" cy="1654841"/>
            </a:xfrm>
            <a:prstGeom prst="rect">
              <a:avLst/>
            </a:prstGeom>
          </p:spPr>
        </p:pic>
        <p:sp>
          <p:nvSpPr>
            <p:cNvPr id="144" name="직사각형 143"/>
            <p:cNvSpPr/>
            <p:nvPr/>
          </p:nvSpPr>
          <p:spPr>
            <a:xfrm>
              <a:off x="8527475" y="4238299"/>
              <a:ext cx="2486509" cy="36074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00" dirty="0" smtClean="0">
                  <a:ln w="0"/>
                </a:rPr>
                <a:t>해당 </a:t>
              </a:r>
              <a:r>
                <a:rPr lang="ko-KR" altLang="en-US" sz="700" dirty="0" err="1" smtClean="0">
                  <a:ln w="0"/>
                </a:rPr>
                <a:t>킥보드</a:t>
              </a:r>
              <a:r>
                <a:rPr lang="ko-KR" altLang="en-US" sz="700" dirty="0" smtClean="0">
                  <a:ln w="0"/>
                </a:rPr>
                <a:t> </a:t>
              </a:r>
              <a:r>
                <a:rPr lang="en-US" altLang="ko-KR" sz="700" dirty="0" smtClean="0">
                  <a:ln w="0"/>
                </a:rPr>
                <a:t>App</a:t>
              </a:r>
              <a:r>
                <a:rPr lang="ko-KR" altLang="en-US" sz="700" dirty="0" smtClean="0">
                  <a:ln w="0"/>
                </a:rPr>
                <a:t>으로 이동 중</a:t>
              </a:r>
              <a:endParaRPr lang="en-US" altLang="ko-KR" sz="700" b="0" cap="none" spc="0" dirty="0">
                <a:ln w="0"/>
              </a:endParaRPr>
            </a:p>
          </p:txBody>
        </p:sp>
      </p:grpSp>
      <p:pic>
        <p:nvPicPr>
          <p:cNvPr id="1028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37859" r="43373" b="36622"/>
          <a:stretch/>
        </p:blipFill>
        <p:spPr bwMode="auto">
          <a:xfrm>
            <a:off x="2709855" y="2038827"/>
            <a:ext cx="833666" cy="8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1582" r="71138" b="72773"/>
          <a:stretch/>
        </p:blipFill>
        <p:spPr bwMode="auto">
          <a:xfrm rot="4977056" flipV="1">
            <a:off x="259589" y="3573565"/>
            <a:ext cx="998640" cy="4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37859" r="43373" b="36622"/>
          <a:stretch/>
        </p:blipFill>
        <p:spPr bwMode="auto">
          <a:xfrm>
            <a:off x="5726378" y="2038827"/>
            <a:ext cx="833666" cy="8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37859" r="43373" b="36622"/>
          <a:stretch/>
        </p:blipFill>
        <p:spPr bwMode="auto">
          <a:xfrm rot="2322353">
            <a:off x="5643222" y="3459655"/>
            <a:ext cx="833666" cy="8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37859" r="43373" b="36622"/>
          <a:stretch/>
        </p:blipFill>
        <p:spPr bwMode="auto">
          <a:xfrm>
            <a:off x="8728358" y="5019882"/>
            <a:ext cx="729205" cy="7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1582" r="71138" b="72773"/>
          <a:stretch/>
        </p:blipFill>
        <p:spPr bwMode="auto">
          <a:xfrm rot="4977056" flipV="1">
            <a:off x="3217419" y="3573564"/>
            <a:ext cx="998640" cy="4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1582" r="71138" b="72773"/>
          <a:stretch/>
        </p:blipFill>
        <p:spPr bwMode="auto">
          <a:xfrm rot="4977056" flipV="1">
            <a:off x="9082765" y="3573564"/>
            <a:ext cx="998640" cy="4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0919" y="2549461"/>
            <a:ext cx="57900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로그인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034182" y="3632494"/>
            <a:ext cx="5645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Menu</a:t>
            </a:r>
          </a:p>
          <a:p>
            <a:pPr algn="ctr"/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681030" y="4000761"/>
            <a:ext cx="75693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일반 이용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570613" y="2549460"/>
            <a:ext cx="10198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추천이용</a:t>
            </a:r>
            <a:endParaRPr lang="en-US" altLang="ko-KR" sz="1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도착지 설정</a:t>
            </a:r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8625455" y="2549460"/>
            <a:ext cx="88357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추천 </a:t>
            </a:r>
            <a:r>
              <a:rPr lang="ko-KR" altLang="en-US" sz="1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킥보드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8571490" y="4281108"/>
            <a:ext cx="11128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해당</a:t>
            </a:r>
            <a:endParaRPr lang="en-US" altLang="ko-KR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킥보드</a:t>
            </a:r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App</a:t>
            </a:r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</a:t>
            </a:r>
            <a:endParaRPr lang="en-US" altLang="ko-KR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이동</a:t>
            </a:r>
            <a:endParaRPr lang="en-US" altLang="ko-KR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3633" y="3693489"/>
            <a:ext cx="71846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회원가입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3959351" y="3288532"/>
            <a:ext cx="543739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추천이용</a:t>
            </a:r>
            <a:endParaRPr lang="en-US" altLang="ko-KR" sz="7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739755" y="3301485"/>
            <a:ext cx="5437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일반이용</a:t>
            </a:r>
            <a:endParaRPr lang="en-US" altLang="ko-KR" sz="7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4402802" y="3301485"/>
            <a:ext cx="413895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menu</a:t>
            </a:r>
            <a:endParaRPr lang="en-US" altLang="ko-KR" sz="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329347" y="6451070"/>
            <a:ext cx="5437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이용하기</a:t>
            </a:r>
            <a:endParaRPr lang="en-US" altLang="ko-KR" sz="7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416830" y="5981765"/>
            <a:ext cx="492444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뒤로가기</a:t>
            </a:r>
            <a:endParaRPr lang="en-US" altLang="ko-KR" sz="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319730" y="3333698"/>
            <a:ext cx="65915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여기로 도착</a:t>
            </a:r>
            <a:endParaRPr lang="en-US" altLang="ko-KR" sz="7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1467597" y="5961825"/>
            <a:ext cx="492444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0" cap="none" spc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endParaRPr lang="en-US" altLang="ko-KR" sz="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9" name="Picture 4" descr="화살표일러스트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37859" r="43373" b="36622"/>
          <a:stretch/>
        </p:blipFill>
        <p:spPr bwMode="auto">
          <a:xfrm>
            <a:off x="8701750" y="2038827"/>
            <a:ext cx="833666" cy="8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323" y="1898562"/>
            <a:ext cx="690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</a:t>
            </a:r>
            <a:r>
              <a:rPr kumimoji="0" lang="en-US" altLang="ko-KR" sz="4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DIAGRAM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0878" y="2804040"/>
            <a:ext cx="5491535" cy="362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37411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304" y="794948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1" name="눈물 방울 10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People Icon PNG 이미지 | 벡터 및 PSD 파일 | Pngtree에 무료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90000" l="2778" r="90000">
                        <a14:foregroundMark x1="30556" y1="65278" x2="30556" y2="65278"/>
                        <a14:foregroundMark x1="30833" y1="41111" x2="30833" y2="41111"/>
                        <a14:foregroundMark x1="75278" y1="36944" x2="75278" y2="36944"/>
                        <a14:foregroundMark x1="36944" y1="64167" x2="36944" y2="64167"/>
                        <a14:foregroundMark x1="31111" y1="31111" x2="31111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7" t="26188" r="49841" b="26339"/>
          <a:stretch/>
        </p:blipFill>
        <p:spPr bwMode="auto">
          <a:xfrm>
            <a:off x="1215033" y="1642403"/>
            <a:ext cx="1200456" cy="138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36679" y="3093652"/>
            <a:ext cx="20659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54312" y="1274539"/>
            <a:ext cx="5491076" cy="5242802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51574" y="5303880"/>
            <a:ext cx="20659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전동킥보드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3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44" name="Picture 2" descr="People Icon PNG 이미지 | 벡터 및 PSD 파일 | Pngtree에 무료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90000" l="2778" r="90000">
                        <a14:foregroundMark x1="30556" y1="65278" x2="30556" y2="65278"/>
                        <a14:foregroundMark x1="30833" y1="41111" x2="30833" y2="41111"/>
                        <a14:foregroundMark x1="75278" y1="36944" x2="75278" y2="36944"/>
                        <a14:foregroundMark x1="36944" y1="64167" x2="36944" y2="64167"/>
                        <a14:foregroundMark x1="31111" y1="31111" x2="31111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7" t="26188" r="49841" b="26339"/>
          <a:stretch/>
        </p:blipFill>
        <p:spPr bwMode="auto">
          <a:xfrm>
            <a:off x="9984297" y="3932146"/>
            <a:ext cx="1200456" cy="138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6621845" y="1805202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사용자 로그인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39022" y="1588555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회원가입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69706" y="2888169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지도 조회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224306" y="2920074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대여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(QR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코드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47" name="타원 46"/>
          <p:cNvSpPr/>
          <p:nvPr/>
        </p:nvSpPr>
        <p:spPr>
          <a:xfrm>
            <a:off x="3961072" y="4580795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정보 조회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505781" y="3823016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추천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025479" y="5528778"/>
            <a:ext cx="1757483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도착 위치 설정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434692" y="4627869"/>
            <a:ext cx="1757483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사용자 선호도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입력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cxnSp>
        <p:nvCxnSpPr>
          <p:cNvPr id="7" name="직선 연결선 6"/>
          <p:cNvCxnSpPr>
            <a:endCxn id="42" idx="2"/>
          </p:cNvCxnSpPr>
          <p:nvPr/>
        </p:nvCxnSpPr>
        <p:spPr>
          <a:xfrm flipV="1">
            <a:off x="2508422" y="1852939"/>
            <a:ext cx="1830600" cy="1735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43" idx="2"/>
          </p:cNvCxnSpPr>
          <p:nvPr/>
        </p:nvCxnSpPr>
        <p:spPr>
          <a:xfrm>
            <a:off x="2555348" y="2467445"/>
            <a:ext cx="2014358" cy="6851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47" idx="1"/>
          </p:cNvCxnSpPr>
          <p:nvPr/>
        </p:nvCxnSpPr>
        <p:spPr>
          <a:xfrm>
            <a:off x="2554419" y="2888169"/>
            <a:ext cx="1645521" cy="177006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9" idx="2"/>
          </p:cNvCxnSpPr>
          <p:nvPr/>
        </p:nvCxnSpPr>
        <p:spPr>
          <a:xfrm>
            <a:off x="2503804" y="3184485"/>
            <a:ext cx="1521675" cy="26086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51" idx="1"/>
          </p:cNvCxnSpPr>
          <p:nvPr/>
        </p:nvCxnSpPr>
        <p:spPr>
          <a:xfrm>
            <a:off x="2503804" y="2578678"/>
            <a:ext cx="4188265" cy="21266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endCxn id="45" idx="2"/>
          </p:cNvCxnSpPr>
          <p:nvPr/>
        </p:nvCxnSpPr>
        <p:spPr>
          <a:xfrm>
            <a:off x="2555348" y="2286924"/>
            <a:ext cx="4668958" cy="8975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5" idx="6"/>
            <a:endCxn id="44" idx="1"/>
          </p:cNvCxnSpPr>
          <p:nvPr/>
        </p:nvCxnSpPr>
        <p:spPr>
          <a:xfrm>
            <a:off x="8855398" y="3184458"/>
            <a:ext cx="1128899" cy="143925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8" idx="0"/>
            <a:endCxn id="2" idx="3"/>
          </p:cNvCxnSpPr>
          <p:nvPr/>
        </p:nvCxnSpPr>
        <p:spPr>
          <a:xfrm flipH="1" flipV="1">
            <a:off x="6860713" y="2256534"/>
            <a:ext cx="460614" cy="156648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1"/>
            <a:endCxn id="43" idx="5"/>
          </p:cNvCxnSpPr>
          <p:nvPr/>
        </p:nvCxnSpPr>
        <p:spPr>
          <a:xfrm flipH="1" flipV="1">
            <a:off x="5961930" y="3339501"/>
            <a:ext cx="782719" cy="56095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7" idx="0"/>
            <a:endCxn id="43" idx="4"/>
          </p:cNvCxnSpPr>
          <p:nvPr/>
        </p:nvCxnSpPr>
        <p:spPr>
          <a:xfrm flipV="1">
            <a:off x="4776618" y="3416937"/>
            <a:ext cx="608634" cy="11638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45" idx="0"/>
            <a:endCxn id="2" idx="5"/>
          </p:cNvCxnSpPr>
          <p:nvPr/>
        </p:nvCxnSpPr>
        <p:spPr>
          <a:xfrm flipH="1" flipV="1">
            <a:off x="8014069" y="2256534"/>
            <a:ext cx="25783" cy="6635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545204" y="2427914"/>
            <a:ext cx="111601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44745" y="2560106"/>
            <a:ext cx="111601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21804" y="3515203"/>
            <a:ext cx="107497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&lt;&lt;extend&gt;&gt;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69241" y="4158516"/>
            <a:ext cx="111601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304" y="794948"/>
            <a:ext cx="241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After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1" name="눈물 방울 10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People Icon PNG 이미지 | 벡터 및 PSD 파일 | Pngtree에 무료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90000" l="2778" r="90000">
                        <a14:foregroundMark x1="30556" y1="65278" x2="30556" y2="65278"/>
                        <a14:foregroundMark x1="30833" y1="41111" x2="30833" y2="41111"/>
                        <a14:foregroundMark x1="75278" y1="36944" x2="75278" y2="36944"/>
                        <a14:foregroundMark x1="36944" y1="64167" x2="36944" y2="64167"/>
                        <a14:foregroundMark x1="31111" y1="31111" x2="31111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7" t="26188" r="49841" b="26339"/>
          <a:stretch/>
        </p:blipFill>
        <p:spPr bwMode="auto">
          <a:xfrm>
            <a:off x="1083866" y="2657490"/>
            <a:ext cx="1200456" cy="138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2642" y="4080322"/>
            <a:ext cx="20659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54312" y="1274539"/>
            <a:ext cx="5491076" cy="5242802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776030" y="3701149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사용자 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126332" y="2011555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회원가입</a:t>
            </a:r>
          </a:p>
        </p:txBody>
      </p:sp>
      <p:sp>
        <p:nvSpPr>
          <p:cNvPr id="43" name="타원 42"/>
          <p:cNvSpPr/>
          <p:nvPr/>
        </p:nvSpPr>
        <p:spPr>
          <a:xfrm>
            <a:off x="4132378" y="3041353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지도 조회</a:t>
            </a:r>
          </a:p>
        </p:txBody>
      </p:sp>
      <p:sp>
        <p:nvSpPr>
          <p:cNvPr id="47" name="타원 46"/>
          <p:cNvSpPr/>
          <p:nvPr/>
        </p:nvSpPr>
        <p:spPr>
          <a:xfrm>
            <a:off x="4143020" y="3781645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정보 조회</a:t>
            </a:r>
          </a:p>
        </p:txBody>
      </p:sp>
      <p:sp>
        <p:nvSpPr>
          <p:cNvPr id="48" name="타원 47"/>
          <p:cNvSpPr/>
          <p:nvPr/>
        </p:nvSpPr>
        <p:spPr>
          <a:xfrm>
            <a:off x="4118297" y="5534284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추천</a:t>
            </a:r>
          </a:p>
        </p:txBody>
      </p:sp>
      <p:sp>
        <p:nvSpPr>
          <p:cNvPr id="49" name="타원 48"/>
          <p:cNvSpPr/>
          <p:nvPr/>
        </p:nvSpPr>
        <p:spPr>
          <a:xfrm>
            <a:off x="4093316" y="4625920"/>
            <a:ext cx="1757483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도착 위치 설정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832619" y="1478839"/>
            <a:ext cx="1757483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사용자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선호도 입력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cxnSp>
        <p:nvCxnSpPr>
          <p:cNvPr id="7" name="직선 연결선 6"/>
          <p:cNvCxnSpPr>
            <a:cxnSpLocks/>
            <a:endCxn id="42" idx="2"/>
          </p:cNvCxnSpPr>
          <p:nvPr/>
        </p:nvCxnSpPr>
        <p:spPr>
          <a:xfrm flipV="1">
            <a:off x="2310309" y="2275939"/>
            <a:ext cx="1816023" cy="6631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  <a:endCxn id="43" idx="2"/>
          </p:cNvCxnSpPr>
          <p:nvPr/>
        </p:nvCxnSpPr>
        <p:spPr>
          <a:xfrm flipV="1">
            <a:off x="2439643" y="3305737"/>
            <a:ext cx="1692735" cy="29477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  <a:endCxn id="47" idx="1"/>
          </p:cNvCxnSpPr>
          <p:nvPr/>
        </p:nvCxnSpPr>
        <p:spPr>
          <a:xfrm>
            <a:off x="2456899" y="3775764"/>
            <a:ext cx="1924989" cy="833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  <a:endCxn id="49" idx="2"/>
          </p:cNvCxnSpPr>
          <p:nvPr/>
        </p:nvCxnSpPr>
        <p:spPr>
          <a:xfrm>
            <a:off x="2432176" y="3916018"/>
            <a:ext cx="1661140" cy="9742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  <a:endCxn id="45" idx="2"/>
          </p:cNvCxnSpPr>
          <p:nvPr/>
        </p:nvCxnSpPr>
        <p:spPr>
          <a:xfrm flipV="1">
            <a:off x="2390484" y="2492389"/>
            <a:ext cx="4004107" cy="73779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  <a:stCxn id="49" idx="7"/>
            <a:endCxn id="2" idx="2"/>
          </p:cNvCxnSpPr>
          <p:nvPr/>
        </p:nvCxnSpPr>
        <p:spPr>
          <a:xfrm flipV="1">
            <a:off x="5593422" y="3965533"/>
            <a:ext cx="1182608" cy="73782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48" idx="7"/>
            <a:endCxn id="2" idx="3"/>
          </p:cNvCxnSpPr>
          <p:nvPr/>
        </p:nvCxnSpPr>
        <p:spPr>
          <a:xfrm flipV="1">
            <a:off x="5510521" y="4152481"/>
            <a:ext cx="1504377" cy="145923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2" idx="7"/>
            <a:endCxn id="51" idx="3"/>
          </p:cNvCxnSpPr>
          <p:nvPr/>
        </p:nvCxnSpPr>
        <p:spPr>
          <a:xfrm flipV="1">
            <a:off x="5518556" y="1930171"/>
            <a:ext cx="571440" cy="15882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cxnSpLocks/>
            <a:stCxn id="45" idx="4"/>
            <a:endCxn id="2" idx="0"/>
          </p:cNvCxnSpPr>
          <p:nvPr/>
        </p:nvCxnSpPr>
        <p:spPr>
          <a:xfrm>
            <a:off x="7210137" y="2756773"/>
            <a:ext cx="381439" cy="94437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818268" y="1726170"/>
            <a:ext cx="1116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F18626F-F813-4C00-986D-E14D4D5DF757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2390484" y="4103518"/>
            <a:ext cx="1727813" cy="16951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CC20EC4-865F-4E6D-AE30-D88E0A62AAF5}"/>
              </a:ext>
            </a:extLst>
          </p:cNvPr>
          <p:cNvSpPr txBox="1"/>
          <p:nvPr/>
        </p:nvSpPr>
        <p:spPr>
          <a:xfrm>
            <a:off x="7245943" y="3013349"/>
            <a:ext cx="1116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C96231-A4E3-4BFC-B1C3-8A7BBAD59B35}"/>
              </a:ext>
            </a:extLst>
          </p:cNvPr>
          <p:cNvSpPr txBox="1"/>
          <p:nvPr/>
        </p:nvSpPr>
        <p:spPr>
          <a:xfrm>
            <a:off x="6218024" y="4792646"/>
            <a:ext cx="1116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F6D124-3269-413C-A009-AE7B490495AE}"/>
              </a:ext>
            </a:extLst>
          </p:cNvPr>
          <p:cNvSpPr txBox="1"/>
          <p:nvPr/>
        </p:nvSpPr>
        <p:spPr>
          <a:xfrm>
            <a:off x="5476478" y="4227871"/>
            <a:ext cx="1116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&lt;&lt;include&gt;&gt;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FCA401C-854F-41B9-BFC9-FAE26E019E0E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8025683" y="2360815"/>
            <a:ext cx="2016092" cy="13157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63D6ADB-01B0-42D8-AD77-C814412D6900}"/>
              </a:ext>
            </a:extLst>
          </p:cNvPr>
          <p:cNvCxnSpPr>
            <a:cxnSpLocks/>
          </p:cNvCxnSpPr>
          <p:nvPr/>
        </p:nvCxnSpPr>
        <p:spPr>
          <a:xfrm>
            <a:off x="7913716" y="2587880"/>
            <a:ext cx="2128059" cy="11132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43D137-7F3E-44E0-BE3F-5B18D5A79D22}"/>
              </a:ext>
            </a:extLst>
          </p:cNvPr>
          <p:cNvCxnSpPr>
            <a:cxnSpLocks/>
            <a:stCxn id="45" idx="5"/>
          </p:cNvCxnSpPr>
          <p:nvPr/>
        </p:nvCxnSpPr>
        <p:spPr>
          <a:xfrm>
            <a:off x="7786815" y="2679337"/>
            <a:ext cx="2254960" cy="23249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394591" y="2228005"/>
            <a:ext cx="1631092" cy="528768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전동킥보드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요청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102" name="Picture 6" descr="지쿠터 - 대한민국 대표 공유 모빌리티 on the App Store">
            <a:extLst>
              <a:ext uri="{FF2B5EF4-FFF2-40B4-BE49-F238E27FC236}">
                <a16:creationId xmlns:a16="http://schemas.microsoft.com/office/drawing/2014/main" id="{37A5C068-281D-4D5D-80E7-1AFDEE21F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25155" r="27550" b="27733"/>
          <a:stretch/>
        </p:blipFill>
        <p:spPr bwMode="auto">
          <a:xfrm>
            <a:off x="9632677" y="4310413"/>
            <a:ext cx="1510999" cy="13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씽씽 - 새로운 이동생활 บน App Store">
            <a:extLst>
              <a:ext uri="{FF2B5EF4-FFF2-40B4-BE49-F238E27FC236}">
                <a16:creationId xmlns:a16="http://schemas.microsoft.com/office/drawing/2014/main" id="{D4023046-80E8-4DCD-A784-2B755442C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0" t="12703" r="30421" b="13646"/>
          <a:stretch/>
        </p:blipFill>
        <p:spPr bwMode="auto">
          <a:xfrm>
            <a:off x="9817956" y="3095802"/>
            <a:ext cx="1260440" cy="11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" descr="빔 - BEAM &gt; 공유킥보드 업체소개 | 킥팁 - 전동킥보드, 전동휠 커뮤니티">
            <a:extLst>
              <a:ext uri="{FF2B5EF4-FFF2-40B4-BE49-F238E27FC236}">
                <a16:creationId xmlns:a16="http://schemas.microsoft.com/office/drawing/2014/main" id="{F35A04A4-2792-4D46-92E6-E1B2BCED6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51" b="93810" l="20167" r="93417">
                        <a14:foregroundMark x1="38250" y1="54444" x2="38250" y2="54444"/>
                        <a14:foregroundMark x1="39417" y1="48730" x2="39417" y2="48730"/>
                        <a14:foregroundMark x1="37083" y1="46667" x2="37083" y2="46667"/>
                        <a14:foregroundMark x1="36500" y1="43968" x2="36500" y2="43968"/>
                        <a14:foregroundMark x1="35250" y1="56349" x2="48083" y2="48095"/>
                        <a14:foregroundMark x1="41333" y1="53492" x2="66000" y2="49683"/>
                        <a14:foregroundMark x1="55750" y1="34762" x2="49167" y2="69206"/>
                        <a14:foregroundMark x1="48000" y1="33175" x2="41667" y2="69841"/>
                        <a14:foregroundMark x1="43083" y1="37619" x2="45583" y2="75556"/>
                        <a14:foregroundMark x1="41500" y1="42540" x2="44917" y2="69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13635" r="29534" b="10515"/>
          <a:stretch/>
        </p:blipFill>
        <p:spPr bwMode="auto">
          <a:xfrm>
            <a:off x="9842978" y="1777133"/>
            <a:ext cx="1277090" cy="11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0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110481" y="1137617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USE-CASE DESCRIPTION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45140" y="1696514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회원가입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45140" y="2755339"/>
            <a:ext cx="5560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id, pw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등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 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개인정보를 입력함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고객 정보를 저장함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이미 있는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이면 가입을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  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거절함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13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5671451" y="112003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31030" y="1709057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로그인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030" y="2755339"/>
            <a:ext cx="55609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회원가입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사용자가 아이디와 비밀번호를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입력함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서버는 보내준 아이디와 비밀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번호를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바탕으로 사용자를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검색함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(3)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로그인 세션을 발급함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아이디와 비밀번호가 올바르지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않은 경우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로그인을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거부함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5671451" y="115051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31030" y="1739537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4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정보 조회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030" y="2785819"/>
            <a:ext cx="556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3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사의 전동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정보를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  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외부로부터 조회함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지도 인터페이스에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    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정보를 표시함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16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0" y="115051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59579" y="1739537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3.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선호도 입력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9579" y="2785819"/>
            <a:ext cx="556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사용자는 선호하는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거리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요금 등을 입력함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사용자 선호도 정보를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저장함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USE-CASE DESCRIPTION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5671451" y="112003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1030" y="1709057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6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추천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31030" y="2755339"/>
            <a:ext cx="5560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 위치 설정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   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가입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(login)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로그인 된 사용자의 데이터를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조회함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선호하는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등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외의 정보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가격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속도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 위치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시간 등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를 조회함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(3)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조회된 정보를 기반으로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킥보드를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최대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개 추천함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18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12016" y="115051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6675" y="1726994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5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 위치 설정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6675" y="2785819"/>
            <a:ext cx="55609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사용자는 도착 위치를 지도에서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선택하거나 주소를 입력함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설정된 위치를 보여줌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잘못된 주소의 경우 다시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입력하게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USE-CASE DESCRIPTION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8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5671451" y="112003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31030" y="1709057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8.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대여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요청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030" y="2755339"/>
            <a:ext cx="55609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가입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(login)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)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선택한 </a:t>
            </a:r>
            <a:r>
              <a:rPr kumimoji="0" lang="ko-KR" alt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lang="ko-KR" alt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회사에 맞는</a:t>
            </a:r>
            <a:endParaRPr lang="en-US" altLang="ko-KR" sz="1600" dirty="0" smtClean="0">
              <a:solidFill>
                <a:prstClr val="black">
                  <a:lumMod val="95000"/>
                  <a:lumOff val="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lang="en-US" altLang="ko-K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앱으로 이동함</a:t>
            </a:r>
            <a:r>
              <a:rPr lang="en-US" altLang="ko-KR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16" name="Picture 2" descr="클립과 모눈 종이 메모 | 무료 클립 아트 | illustA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7" r="17675"/>
          <a:stretch/>
        </p:blipFill>
        <p:spPr bwMode="auto">
          <a:xfrm>
            <a:off x="12016" y="1120033"/>
            <a:ext cx="5782819" cy="549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6675" y="1696514"/>
            <a:ext cx="4519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7.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64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 조회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D764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6675" y="2755339"/>
            <a:ext cx="556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선행 조건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정보 조회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기본 흐름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 (1)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사용자의 현재 위치 정보와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전동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정보를 가져옴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(2)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시스템은 지도 인터페이스에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정보 표시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예외 흐름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없음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USE-CASE DIAGRAM     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USE-CASE DESCRIPTION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5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56838"/>
            <a:ext cx="12192000" cy="536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4" descr="알파카 - No.1 공유킥보드 전기자전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729" y="1894840"/>
            <a:ext cx="6045176" cy="45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03857" y="630835"/>
            <a:ext cx="4600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목차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3905" y="1794187"/>
            <a:ext cx="392332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Introduction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Use-Case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Diagram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Class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Diagram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Sequence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Diagram</a:t>
            </a:r>
            <a:endParaRPr lang="en-US" altLang="ko-KR" sz="210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이슈</a:t>
            </a:r>
            <a:endParaRPr lang="en-US" altLang="ko-KR" sz="210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</a:t>
            </a:r>
            <a:endParaRPr lang="en-US" altLang="ko-KR" sz="210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  <a:endParaRPr kumimoji="0" lang="ko-KR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눈물 방울 6"/>
          <p:cNvSpPr/>
          <p:nvPr/>
        </p:nvSpPr>
        <p:spPr>
          <a:xfrm>
            <a:off x="7392625" y="1894840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7392625" y="2473621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눈물 방울 8"/>
          <p:cNvSpPr/>
          <p:nvPr/>
        </p:nvSpPr>
        <p:spPr>
          <a:xfrm>
            <a:off x="7391648" y="3009100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눈물 방울 9"/>
          <p:cNvSpPr/>
          <p:nvPr/>
        </p:nvSpPr>
        <p:spPr>
          <a:xfrm>
            <a:off x="7391648" y="3565219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눈물 방울 10"/>
          <p:cNvSpPr/>
          <p:nvPr/>
        </p:nvSpPr>
        <p:spPr>
          <a:xfrm>
            <a:off x="7397459" y="4121338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눈물 방울 11"/>
          <p:cNvSpPr/>
          <p:nvPr/>
        </p:nvSpPr>
        <p:spPr>
          <a:xfrm>
            <a:off x="7397459" y="4700119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눈물 방울 12"/>
          <p:cNvSpPr/>
          <p:nvPr/>
        </p:nvSpPr>
        <p:spPr>
          <a:xfrm>
            <a:off x="7397459" y="5269849"/>
            <a:ext cx="297852" cy="297852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9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2381" y="1939507"/>
            <a:ext cx="690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CLASS</a:t>
            </a:r>
            <a:r>
              <a:rPr kumimoji="0" lang="en-US" altLang="ko-KR" sz="4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DIAGRAM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82118" y="2837365"/>
            <a:ext cx="4427219" cy="3758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41705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529654" y="4893619"/>
            <a:ext cx="1078451" cy="606776"/>
          </a:xfrm>
          <a:prstGeom prst="roundRect">
            <a:avLst>
              <a:gd name="adj" fmla="val 11738"/>
            </a:avLst>
          </a:prstGeom>
          <a:solidFill>
            <a:schemeClr val="accent4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46762" y="1254903"/>
            <a:ext cx="7882757" cy="2311843"/>
          </a:xfrm>
          <a:prstGeom prst="roundRect">
            <a:avLst>
              <a:gd name="adj" fmla="val 11738"/>
            </a:avLst>
          </a:prstGeom>
          <a:solidFill>
            <a:schemeClr val="bg1">
              <a:lumMod val="65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CLASS DIAGRAM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(1) Noun Extraction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8887" y="1568992"/>
            <a:ext cx="9734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프로그램을 처음 실행했을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정보를 기입한다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 후 업체별 모든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표시된 지도가 뜬다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지도에서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도착지를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설정하면 최적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뜬다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대여한 후 도착지에 도착하면 반납하고 결제한다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5093" y="4665832"/>
            <a:ext cx="107848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명사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프로그램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업체별 모든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최적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1026" name="Picture 2" descr="상징, 선, 로고, 광장, 컴퓨터 화살표 png | Klipart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708" r="959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1177" y="4006601"/>
            <a:ext cx="1253924" cy="7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CLASS DIAGRAM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(1) Noun Extraction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1494" y="3372568"/>
            <a:ext cx="3532094" cy="43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클래스에 포함되는 필드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274" y="4700721"/>
            <a:ext cx="9734225" cy="108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클래스 후보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업체별 모든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최적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2D7A7-8C6F-4B77-B164-1392496C649E}"/>
              </a:ext>
            </a:extLst>
          </p:cNvPr>
          <p:cNvSpPr txBox="1"/>
          <p:nvPr/>
        </p:nvSpPr>
        <p:spPr>
          <a:xfrm>
            <a:off x="981502" y="1381281"/>
            <a:ext cx="10784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명사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프로그램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업체별 모든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최적 전동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CFBEB-291B-4983-8832-AF47C4191E93}"/>
              </a:ext>
            </a:extLst>
          </p:cNvPr>
          <p:cNvSpPr/>
          <p:nvPr/>
        </p:nvSpPr>
        <p:spPr>
          <a:xfrm>
            <a:off x="981502" y="2052935"/>
            <a:ext cx="1090579" cy="5078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0FED4E-3474-4AF1-96D4-291108FCC9D5}"/>
              </a:ext>
            </a:extLst>
          </p:cNvPr>
          <p:cNvSpPr/>
          <p:nvPr/>
        </p:nvSpPr>
        <p:spPr>
          <a:xfrm>
            <a:off x="6596975" y="2052935"/>
            <a:ext cx="858213" cy="507831"/>
          </a:xfrm>
          <a:prstGeom prst="rect">
            <a:avLst/>
          </a:prstGeom>
          <a:noFill/>
          <a:ln w="38100">
            <a:solidFill>
              <a:srgbClr val="ED76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4EEEDA-79A2-4741-BC43-BEBFD13A0773}"/>
              </a:ext>
            </a:extLst>
          </p:cNvPr>
          <p:cNvCxnSpPr>
            <a:cxnSpLocks/>
          </p:cNvCxnSpPr>
          <p:nvPr/>
        </p:nvCxnSpPr>
        <p:spPr>
          <a:xfrm flipH="1">
            <a:off x="1327946" y="2558127"/>
            <a:ext cx="198845" cy="84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DF5D14-4B7E-45F4-B785-09693B2E1DD7}"/>
              </a:ext>
            </a:extLst>
          </p:cNvPr>
          <p:cNvSpPr txBox="1"/>
          <p:nvPr/>
        </p:nvSpPr>
        <p:spPr>
          <a:xfrm>
            <a:off x="752127" y="3306329"/>
            <a:ext cx="1529007" cy="43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추상 명사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226640-A99F-4E23-B957-2A251EB57E2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026081" y="2560766"/>
            <a:ext cx="1" cy="837555"/>
          </a:xfrm>
          <a:prstGeom prst="line">
            <a:avLst/>
          </a:prstGeom>
          <a:ln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10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CLASS DIAGRAM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" y="880315"/>
            <a:ext cx="12048565" cy="5897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304" y="794948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8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CLASS DIAGRAM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D5729B6-1EFD-4A72-BA7F-FCCFC83FB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7" y="1483360"/>
            <a:ext cx="11894646" cy="5035868"/>
          </a:xfrm>
        </p:spPr>
      </p:pic>
      <p:sp>
        <p:nvSpPr>
          <p:cNvPr id="7" name="TextBox 6"/>
          <p:cNvSpPr txBox="1"/>
          <p:nvPr/>
        </p:nvSpPr>
        <p:spPr>
          <a:xfrm>
            <a:off x="745304" y="794948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After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2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323" y="1898562"/>
            <a:ext cx="690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SEQUENCE</a:t>
            </a:r>
            <a:r>
              <a:rPr kumimoji="0" lang="en-US" altLang="ko-KR" sz="4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DIAGRAM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0878" y="2804040"/>
            <a:ext cx="5491535" cy="362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32121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SEQUENCE DIAGRAM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7" y="848309"/>
            <a:ext cx="9384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업체별 모든 전동 </a:t>
            </a:r>
            <a:r>
              <a:rPr lang="ko-KR" altLang="en-US" sz="1700" dirty="0" err="1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띄우기</a:t>
            </a:r>
            <a:endParaRPr lang="ko-KR" altLang="en-US" sz="1700" dirty="0">
              <a:solidFill>
                <a:srgbClr val="20386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69" y="1521070"/>
            <a:ext cx="743646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SEQUENCE DIAGRAM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7" y="848309"/>
            <a:ext cx="9384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도착 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위치에 따른 추천 전동 </a:t>
            </a:r>
            <a:r>
              <a:rPr lang="ko-KR" altLang="en-US" sz="1700" dirty="0" err="1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띄우기</a:t>
            </a:r>
            <a:endParaRPr lang="ko-KR" altLang="en-US" sz="1700" dirty="0">
              <a:solidFill>
                <a:srgbClr val="20386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94789" y="1547446"/>
            <a:ext cx="9802421" cy="5002823"/>
            <a:chOff x="1194789" y="1547446"/>
            <a:chExt cx="9802421" cy="50028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789" y="1547446"/>
              <a:ext cx="9802421" cy="500282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7467600" y="5049520"/>
              <a:ext cx="101600" cy="6096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7467600" y="5110480"/>
              <a:ext cx="101600" cy="6096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49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SEQUENCE DIAGRAM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7" y="848309"/>
            <a:ext cx="9384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en-US" altLang="ko-KR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1700" dirty="0" err="1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700" dirty="0" smtClean="0">
                <a:solidFill>
                  <a:srgbClr val="20386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대여 및 반납</a:t>
            </a:r>
            <a:endParaRPr lang="ko-KR" altLang="en-US" sz="1700" dirty="0">
              <a:solidFill>
                <a:srgbClr val="20386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4" y="1435099"/>
            <a:ext cx="8423031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1748" y="1805962"/>
            <a:ext cx="690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구현 이슈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40609" y="2829440"/>
            <a:ext cx="2600944" cy="362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414629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323" y="1843970"/>
            <a:ext cx="690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8820" y="2749448"/>
            <a:ext cx="4547234" cy="3192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8820" y="3384190"/>
            <a:ext cx="536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(1)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주제의 필요성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5242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noProof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이슈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1992" y="1956675"/>
            <a:ext cx="37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앱으로 시도하다가 실패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4" name="눈물 방울 33"/>
          <p:cNvSpPr/>
          <p:nvPr/>
        </p:nvSpPr>
        <p:spPr>
          <a:xfrm>
            <a:off x="1564759" y="2019971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36235" y="2529052"/>
            <a:ext cx="3558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웹으로 만든 결과물을 앱으로 </a:t>
            </a:r>
            <a:r>
              <a:rPr lang="ko-KR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포팅하여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배포하려고 하였으나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앱에서의 권한 문제로 </a:t>
            </a:r>
            <a:r>
              <a:rPr lang="ko-KR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포팅에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실패하였음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따라서 결과물을 웹으로 제작하는 것으로 결정함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4" name="KakaoTalk_20201218_0228036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5129" y="1087120"/>
            <a:ext cx="2568998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noProof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이슈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75982" y="2017635"/>
            <a:ext cx="37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 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서버 문제</a:t>
            </a:r>
          </a:p>
        </p:txBody>
      </p:sp>
      <p:sp>
        <p:nvSpPr>
          <p:cNvPr id="34" name="눈물 방울 33"/>
          <p:cNvSpPr/>
          <p:nvPr/>
        </p:nvSpPr>
        <p:spPr>
          <a:xfrm>
            <a:off x="1208749" y="2080931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80225" y="2600172"/>
            <a:ext cx="3558119" cy="251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서버를 호스팅하는 과정에서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포트를 열 수 없는 문제가 있었다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문제를 해결하기 위해 기존에 있는 서비스를 멈춰 원래 열린 포트를 이용하여 문제를 해결하였음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94" y="2080931"/>
            <a:ext cx="5761736" cy="32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4141" y="1884915"/>
            <a:ext cx="690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테스트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3271" y="2837365"/>
            <a:ext cx="2662222" cy="3758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532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304" y="794948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Flow Graph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2417387" y="1403586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로그인 페이지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순서도: 수행의 시작/종료 12"/>
          <p:cNvSpPr/>
          <p:nvPr/>
        </p:nvSpPr>
        <p:spPr>
          <a:xfrm>
            <a:off x="2417388" y="2538142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회원가입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페이지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순서도: 수행의 시작/종료 13"/>
          <p:cNvSpPr/>
          <p:nvPr/>
        </p:nvSpPr>
        <p:spPr>
          <a:xfrm>
            <a:off x="2336106" y="3672698"/>
            <a:ext cx="1819334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이름</a:t>
            </a:r>
            <a:r>
              <a:rPr lang="en-US" altLang="ko-KR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ID, PW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2417387" y="4808512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기존의 회원인가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순서도: 수행의 시작/종료 15"/>
          <p:cNvSpPr/>
          <p:nvPr/>
        </p:nvSpPr>
        <p:spPr>
          <a:xfrm>
            <a:off x="5907000" y="1381656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로그인 페이지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5906997" y="2537420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ID, PW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5714305" y="3820547"/>
            <a:ext cx="2042160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ID, PW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</a:t>
            </a:r>
            <a:r>
              <a:rPr lang="en-US" altLang="ko-KR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DB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있는 정보와 일치하는가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5906996" y="4992841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로그인 성공</a:t>
            </a:r>
            <a:endParaRPr lang="en-US" altLang="ko-KR" sz="1500" dirty="0" smtClean="0">
              <a:solidFill>
                <a:sysClr val="windowText" lastClr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6" name="꺾인 연결선 25"/>
          <p:cNvCxnSpPr>
            <a:stCxn id="15" idx="3"/>
            <a:endCxn id="16" idx="1"/>
          </p:cNvCxnSpPr>
          <p:nvPr/>
        </p:nvCxnSpPr>
        <p:spPr>
          <a:xfrm flipV="1">
            <a:off x="4074160" y="1669156"/>
            <a:ext cx="1832840" cy="3426856"/>
          </a:xfrm>
          <a:prstGeom prst="bentConnector3">
            <a:avLst>
              <a:gd name="adj1" fmla="val 51109"/>
            </a:avLst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0" idx="2"/>
            <a:endCxn id="13" idx="0"/>
          </p:cNvCxnSpPr>
          <p:nvPr/>
        </p:nvCxnSpPr>
        <p:spPr>
          <a:xfrm rot="16200000" flipH="1">
            <a:off x="2965996" y="2258363"/>
            <a:ext cx="559556" cy="1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3" idx="2"/>
            <a:endCxn id="14" idx="0"/>
          </p:cNvCxnSpPr>
          <p:nvPr/>
        </p:nvCxnSpPr>
        <p:spPr>
          <a:xfrm rot="5400000">
            <a:off x="2965996" y="3392919"/>
            <a:ext cx="559556" cy="2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4" idx="2"/>
            <a:endCxn id="15" idx="0"/>
          </p:cNvCxnSpPr>
          <p:nvPr/>
        </p:nvCxnSpPr>
        <p:spPr>
          <a:xfrm rot="16200000" flipH="1">
            <a:off x="2965366" y="4528104"/>
            <a:ext cx="560814" cy="1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6" idx="2"/>
            <a:endCxn id="17" idx="0"/>
          </p:cNvCxnSpPr>
          <p:nvPr/>
        </p:nvCxnSpPr>
        <p:spPr>
          <a:xfrm rot="5400000">
            <a:off x="6445004" y="2247037"/>
            <a:ext cx="580764" cy="3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7" idx="2"/>
            <a:endCxn id="18" idx="0"/>
          </p:cNvCxnSpPr>
          <p:nvPr/>
        </p:nvCxnSpPr>
        <p:spPr>
          <a:xfrm rot="16200000" flipH="1">
            <a:off x="6381321" y="3466482"/>
            <a:ext cx="708127" cy="1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8" idx="2"/>
            <a:endCxn id="19" idx="0"/>
          </p:cNvCxnSpPr>
          <p:nvPr/>
        </p:nvCxnSpPr>
        <p:spPr>
          <a:xfrm rot="5400000">
            <a:off x="6436737" y="4694193"/>
            <a:ext cx="597294" cy="2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52461" y="5389992"/>
            <a:ext cx="7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YES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31077" y="4739311"/>
            <a:ext cx="7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94197" y="3738715"/>
            <a:ext cx="7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43272" y="4387035"/>
            <a:ext cx="7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YES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4" name="순서도: 수행의 시작/종료 83"/>
          <p:cNvSpPr/>
          <p:nvPr/>
        </p:nvSpPr>
        <p:spPr>
          <a:xfrm>
            <a:off x="2404110" y="5943989"/>
            <a:ext cx="1683324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alert</a:t>
            </a:r>
          </a:p>
        </p:txBody>
      </p:sp>
      <p:cxnSp>
        <p:nvCxnSpPr>
          <p:cNvPr id="86" name="꺾인 연결선 85"/>
          <p:cNvCxnSpPr>
            <a:stCxn id="15" idx="2"/>
            <a:endCxn id="84" idx="0"/>
          </p:cNvCxnSpPr>
          <p:nvPr/>
        </p:nvCxnSpPr>
        <p:spPr>
          <a:xfrm rot="5400000">
            <a:off x="2965535" y="5663749"/>
            <a:ext cx="560477" cy="2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순서도: 수행의 시작/종료 100"/>
          <p:cNvSpPr/>
          <p:nvPr/>
        </p:nvSpPr>
        <p:spPr>
          <a:xfrm>
            <a:off x="8584848" y="3824828"/>
            <a:ext cx="1656773" cy="575000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alert</a:t>
            </a:r>
          </a:p>
        </p:txBody>
      </p:sp>
      <p:cxnSp>
        <p:nvCxnSpPr>
          <p:cNvPr id="102" name="꺾인 연결선 101"/>
          <p:cNvCxnSpPr>
            <a:stCxn id="18" idx="3"/>
            <a:endCxn id="101" idx="1"/>
          </p:cNvCxnSpPr>
          <p:nvPr/>
        </p:nvCxnSpPr>
        <p:spPr>
          <a:xfrm>
            <a:off x="7756465" y="4108047"/>
            <a:ext cx="828383" cy="4281"/>
          </a:xfrm>
          <a:prstGeom prst="bentConnector3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01" idx="0"/>
            <a:endCxn id="16" idx="3"/>
          </p:cNvCxnSpPr>
          <p:nvPr/>
        </p:nvCxnSpPr>
        <p:spPr>
          <a:xfrm rot="16200000" flipV="1">
            <a:off x="7410668" y="1822261"/>
            <a:ext cx="2155672" cy="1849462"/>
          </a:xfrm>
          <a:prstGeom prst="bentConnector2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20682458" flipH="1">
            <a:off x="2288270" y="5503180"/>
            <a:ext cx="12192000" cy="27532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 flipH="1">
            <a:off x="9100204" y="887937"/>
            <a:ext cx="2980594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8894" b="5762"/>
          <a:stretch/>
        </p:blipFill>
        <p:spPr bwMode="auto">
          <a:xfrm flipH="1">
            <a:off x="7167282" y="656924"/>
            <a:ext cx="2989386" cy="5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3323" y="1852842"/>
            <a:ext cx="690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구현 결과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6779" y="2857380"/>
            <a:ext cx="2607313" cy="362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설계 프로젝트</a:t>
            </a:r>
          </a:p>
        </p:txBody>
      </p:sp>
    </p:spTree>
    <p:extLst>
      <p:ext uri="{BB962C8B-B14F-4D97-AF65-F5344CB8AC3E}">
        <p14:creationId xmlns:p14="http://schemas.microsoft.com/office/powerpoint/2010/main" val="20471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눈물 방울 4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304" y="100966"/>
            <a:ext cx="938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304" y="794948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Git</a:t>
            </a:r>
            <a:r>
              <a:rPr lang="en-US" altLang="ko-KR" noProof="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hub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3" name="눈물 방울 32"/>
          <p:cNvSpPr/>
          <p:nvPr/>
        </p:nvSpPr>
        <p:spPr>
          <a:xfrm>
            <a:off x="378071" y="858244"/>
            <a:ext cx="271476" cy="271476"/>
          </a:xfrm>
          <a:prstGeom prst="teardrop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01520" y="1754555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https://github.com/kimdo331/2020-KNU-software-design</a:t>
            </a:r>
          </a:p>
        </p:txBody>
      </p:sp>
      <p:pic>
        <p:nvPicPr>
          <p:cNvPr id="34" name="Picture 4" descr="알파카 - No.1 공유킥보드 전기자전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71" y="2285999"/>
            <a:ext cx="5546221" cy="419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6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사각형 설명선 20"/>
          <p:cNvSpPr/>
          <p:nvPr/>
        </p:nvSpPr>
        <p:spPr>
          <a:xfrm>
            <a:off x="4565167" y="2149802"/>
            <a:ext cx="5908430" cy="1052890"/>
          </a:xfrm>
          <a:prstGeom prst="wedgeRoundRectCallout">
            <a:avLst>
              <a:gd name="adj1" fmla="val -41498"/>
              <a:gd name="adj2" fmla="val 91288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(1)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주제의 필요성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74774" y="2291526"/>
            <a:ext cx="6089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현재 경북대학교 내에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운영되고 있는 </a:t>
            </a:r>
            <a:r>
              <a:rPr lang="ko-KR" altLang="en-US" sz="2200" dirty="0" err="1" smtClean="0">
                <a:solidFill>
                  <a:srgbClr val="ED7D31">
                    <a:lumMod val="40000"/>
                    <a:lumOff val="6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킥보드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공유 서비스 업체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24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4" b="99186" l="68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9278"/>
          <a:stretch/>
        </p:blipFill>
        <p:spPr bwMode="auto">
          <a:xfrm>
            <a:off x="-256366" y="622849"/>
            <a:ext cx="2982333" cy="56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사각형 설명선 24"/>
          <p:cNvSpPr/>
          <p:nvPr/>
        </p:nvSpPr>
        <p:spPr>
          <a:xfrm>
            <a:off x="2320833" y="1046454"/>
            <a:ext cx="4760687" cy="761627"/>
          </a:xfrm>
          <a:prstGeom prst="wedgeRoundRectCallout">
            <a:avLst>
              <a:gd name="adj1" fmla="val -39798"/>
              <a:gd name="adj2" fmla="val 79203"/>
              <a:gd name="adj3" fmla="val 16667"/>
            </a:avLst>
          </a:prstGeom>
          <a:solidFill>
            <a:srgbClr val="77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0484" y="1104101"/>
            <a:ext cx="6089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빠르고 편하게 탈 수 있다는 장점으로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사용자가 급증하고 있는 전동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킥보드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!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2516" y="5862203"/>
            <a:ext cx="178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지쿠터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36404" y="5865989"/>
            <a:ext cx="178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씽씽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66884" y="5862203"/>
            <a:ext cx="178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빔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2054" name="Picture 6" descr="지쿠터 - 대한민국 대표 공유 모빌리티 on the App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25155" r="27550" b="27733"/>
          <a:stretch/>
        </p:blipFill>
        <p:spPr bwMode="auto">
          <a:xfrm>
            <a:off x="4040444" y="3858642"/>
            <a:ext cx="2240990" cy="20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씽씽 - 새로운 이동생활 บน App Stor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0" t="12703" r="30421" b="13646"/>
          <a:stretch/>
        </p:blipFill>
        <p:spPr bwMode="auto">
          <a:xfrm>
            <a:off x="6532756" y="4074108"/>
            <a:ext cx="1869379" cy="170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빔 - BEAM &gt; 공유킥보드 업체소개 | 킥팁 - 전동킥보드, 전동휠 커뮤니티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51" b="93810" l="20167" r="93417">
                        <a14:foregroundMark x1="38250" y1="54444" x2="38250" y2="54444"/>
                        <a14:foregroundMark x1="39417" y1="48730" x2="39417" y2="48730"/>
                        <a14:foregroundMark x1="37083" y1="46667" x2="37083" y2="46667"/>
                        <a14:foregroundMark x1="36500" y1="43968" x2="36500" y2="43968"/>
                        <a14:foregroundMark x1="35250" y1="56349" x2="48083" y2="48095"/>
                        <a14:foregroundMark x1="41333" y1="53492" x2="66000" y2="49683"/>
                        <a14:foregroundMark x1="55750" y1="34762" x2="49167" y2="69206"/>
                        <a14:foregroundMark x1="48000" y1="33175" x2="41667" y2="69841"/>
                        <a14:foregroundMark x1="43083" y1="37619" x2="45583" y2="75556"/>
                        <a14:foregroundMark x1="41500" y1="42540" x2="44917" y2="69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77" t="13635" r="29534" b="10515"/>
          <a:stretch/>
        </p:blipFill>
        <p:spPr bwMode="auto">
          <a:xfrm>
            <a:off x="8773061" y="4074109"/>
            <a:ext cx="1894071" cy="17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모서리가 둥근 직사각형 66"/>
          <p:cNvSpPr/>
          <p:nvPr/>
        </p:nvSpPr>
        <p:spPr>
          <a:xfrm>
            <a:off x="5874238" y="4188751"/>
            <a:ext cx="5583116" cy="6334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/>
        </p:nvSpPr>
        <p:spPr>
          <a:xfrm rot="10800000">
            <a:off x="1026160" y="3877597"/>
            <a:ext cx="3512296" cy="1054475"/>
          </a:xfrm>
          <a:prstGeom prst="triangle">
            <a:avLst>
              <a:gd name="adj" fmla="val 0"/>
            </a:avLst>
          </a:prstGeom>
          <a:solidFill>
            <a:srgbClr val="77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8832519">
            <a:off x="1011291" y="2526978"/>
            <a:ext cx="4082317" cy="1049439"/>
          </a:xfrm>
          <a:prstGeom prst="triangle">
            <a:avLst>
              <a:gd name="adj" fmla="val 0"/>
            </a:avLst>
          </a:prstGeom>
          <a:solidFill>
            <a:srgbClr val="77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(1)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주제의 필요성</a:t>
            </a:r>
          </a:p>
        </p:txBody>
      </p:sp>
      <p:sp>
        <p:nvSpPr>
          <p:cNvPr id="48" name="이등변 삼각형 47"/>
          <p:cNvSpPr/>
          <p:nvPr/>
        </p:nvSpPr>
        <p:spPr>
          <a:xfrm rot="10800000" flipV="1">
            <a:off x="1053741" y="2678457"/>
            <a:ext cx="3474971" cy="1083106"/>
          </a:xfrm>
          <a:prstGeom prst="triangle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이등변 삼각형 48"/>
          <p:cNvSpPr/>
          <p:nvPr/>
        </p:nvSpPr>
        <p:spPr>
          <a:xfrm rot="12767481" flipV="1">
            <a:off x="1019922" y="4047349"/>
            <a:ext cx="4082317" cy="1049439"/>
          </a:xfrm>
          <a:prstGeom prst="triangle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15099" y="1525639"/>
            <a:ext cx="991244" cy="995452"/>
          </a:xfrm>
          <a:prstGeom prst="rect">
            <a:avLst/>
          </a:prstGeom>
          <a:solidFill>
            <a:schemeClr val="bg1"/>
          </a:solidFill>
          <a:ln w="57150">
            <a:solidFill>
              <a:srgbClr val="777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19839" y="2717167"/>
            <a:ext cx="991244" cy="101698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19840" y="3898861"/>
            <a:ext cx="991244" cy="995452"/>
          </a:xfrm>
          <a:prstGeom prst="rect">
            <a:avLst/>
          </a:prstGeom>
          <a:solidFill>
            <a:schemeClr val="bg1"/>
          </a:solidFill>
          <a:ln w="57150">
            <a:solidFill>
              <a:srgbClr val="777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27698" y="5100549"/>
            <a:ext cx="991244" cy="9954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2041" y="3379871"/>
            <a:ext cx="991244" cy="99545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14" descr="전동킥보드도 자동차' 법원 음주킥보드 사고 40대 집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2" b="96254" l="29375" r="91563">
                        <a14:backgroundMark x1="32344" y1="82573" x2="32344" y2="82573"/>
                        <a14:backgroundMark x1="32344" y1="82573" x2="32344" y2="8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7" t="-150" r="20544" b="5762"/>
          <a:stretch/>
        </p:blipFill>
        <p:spPr bwMode="auto">
          <a:xfrm flipH="1">
            <a:off x="660399" y="1361884"/>
            <a:ext cx="2245359" cy="5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1668436"/>
            <a:ext cx="706123" cy="7061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49" y="4067969"/>
            <a:ext cx="702766" cy="702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53" y="5252908"/>
            <a:ext cx="690733" cy="6907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872460"/>
            <a:ext cx="690733" cy="69073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95107" y="1452244"/>
            <a:ext cx="690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앱 접속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검색의 불편함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74238" y="3788641"/>
            <a:ext cx="690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방전인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96872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많음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84947" y="2671838"/>
            <a:ext cx="690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선택의 어려움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95107" y="5078276"/>
            <a:ext cx="690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맞춤형 서비스의 필요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9070" y="1862189"/>
            <a:ext cx="5583116" cy="6334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39070" y="3079515"/>
            <a:ext cx="5583116" cy="6334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839070" y="5478386"/>
            <a:ext cx="5583116" cy="6334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91310" y="1899438"/>
            <a:ext cx="547863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킥보드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업체마다 앱이 따로 있어서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주변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킥보드의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존재와 가까이 있는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킥보드를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알기 위해선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앱 별로 접속 후 검색을 해야하므로 불편함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91310" y="3119221"/>
            <a:ext cx="547863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업체마다 비용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최고 속력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운행 가능 구역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주차 가능 구역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운행시간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킥보드의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개수 등이 모두 달라 사용자 입장에서 선택의 어려움이 있음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91310" y="4227110"/>
            <a:ext cx="547863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충전이 이뤄지지 않고 방전 상태인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킥보드가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교내에 많아서 헛걸음 하는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경우가 있음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91309" y="5518092"/>
            <a:ext cx="547863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사용자마다 선호 요소가 다르기에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(ex.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빠른 속도를 원하는 사람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저렴한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가격을 원하는 사람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사용자 맞춤형 서비스가 필요함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43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42859" t="27041" r="51999" b="21539"/>
          <a:stretch/>
        </p:blipFill>
        <p:spPr>
          <a:xfrm>
            <a:off x="-22697" y="2025953"/>
            <a:ext cx="1574285" cy="490779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rcRect l="68589" t="27041" r="3643" b="21539"/>
          <a:stretch/>
        </p:blipFill>
        <p:spPr>
          <a:xfrm>
            <a:off x="4373096" y="2027717"/>
            <a:ext cx="4710896" cy="490779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rcRect l="68589" t="27041" r="15324" b="21539"/>
          <a:stretch/>
        </p:blipFill>
        <p:spPr>
          <a:xfrm>
            <a:off x="9083992" y="2027717"/>
            <a:ext cx="3112895" cy="49077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20446" y="3239831"/>
            <a:ext cx="937550" cy="182988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757459" y="5069712"/>
            <a:ext cx="2419108" cy="1212114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8348936" y="6383659"/>
            <a:ext cx="2604304" cy="50928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9624630" y="5455028"/>
            <a:ext cx="2604304" cy="509287"/>
          </a:xfrm>
          <a:prstGeom prst="rect">
            <a:avLst/>
          </a:prstGeom>
        </p:spPr>
      </p:pic>
      <p:sp>
        <p:nvSpPr>
          <p:cNvPr id="24" name="평행 사변형 23"/>
          <p:cNvSpPr/>
          <p:nvPr/>
        </p:nvSpPr>
        <p:spPr>
          <a:xfrm rot="367393">
            <a:off x="5610221" y="4071963"/>
            <a:ext cx="142462" cy="445770"/>
          </a:xfrm>
          <a:prstGeom prst="parallelogram">
            <a:avLst/>
          </a:prstGeom>
          <a:solidFill>
            <a:srgbClr val="F05C4B"/>
          </a:solidFill>
          <a:ln>
            <a:solidFill>
              <a:srgbClr val="F05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71871" y="2647105"/>
            <a:ext cx="893550" cy="1086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88228" y="3657601"/>
            <a:ext cx="325036" cy="141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21765" y="1561038"/>
            <a:ext cx="4930304" cy="51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업체별 모든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지도에서 보기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5" name="눈물 방울 74"/>
          <p:cNvSpPr/>
          <p:nvPr/>
        </p:nvSpPr>
        <p:spPr>
          <a:xfrm>
            <a:off x="6691161" y="1723796"/>
            <a:ext cx="330604" cy="330604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691112" y="6387053"/>
            <a:ext cx="2604304" cy="50928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3000795" y="6387052"/>
            <a:ext cx="2604304" cy="509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grayscl/>
          </a:blip>
          <a:srcRect l="39917" t="9408" r="30500" b="11630"/>
          <a:stretch/>
        </p:blipFill>
        <p:spPr>
          <a:xfrm>
            <a:off x="1404484" y="1477746"/>
            <a:ext cx="2963699" cy="5003735"/>
          </a:xfrm>
          <a:prstGeom prst="rect">
            <a:avLst/>
          </a:prstGeom>
        </p:spPr>
      </p:pic>
      <p:pic>
        <p:nvPicPr>
          <p:cNvPr id="2052" name="Picture 4" descr="아이폰 애플 스마트폰 새로운 - Pixabay의 무료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5417" r="83194">
                        <a14:foregroundMark x1="25556" y1="17917" x2="25556" y2="15278"/>
                        <a14:foregroundMark x1="25417" y1="27500" x2="25556" y2="22361"/>
                        <a14:foregroundMark x1="25556" y1="35833" x2="25556" y2="30556"/>
                        <a14:foregroundMark x1="74444" y1="24306" x2="74583" y2="33194"/>
                        <a14:backgroundMark x1="50556" y1="73750" x2="50417" y2="30556"/>
                        <a14:backgroundMark x1="26111" y1="98611" x2="26111" y2="98611"/>
                        <a14:backgroundMark x1="27778" y1="99028" x2="22222" y2="9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603" r="14614" b="1665"/>
          <a:stretch/>
        </p:blipFill>
        <p:spPr bwMode="auto">
          <a:xfrm>
            <a:off x="604778" y="1345184"/>
            <a:ext cx="4514127" cy="52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눈물 방울 41"/>
          <p:cNvSpPr/>
          <p:nvPr/>
        </p:nvSpPr>
        <p:spPr>
          <a:xfrm rot="8100000">
            <a:off x="3888892" y="3323520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FFCD2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눈물 방울 42"/>
          <p:cNvSpPr/>
          <p:nvPr/>
        </p:nvSpPr>
        <p:spPr>
          <a:xfrm rot="8100000">
            <a:off x="3072410" y="3895402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FFCD2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눈물 방울 43"/>
          <p:cNvSpPr/>
          <p:nvPr/>
        </p:nvSpPr>
        <p:spPr>
          <a:xfrm rot="8100000">
            <a:off x="1720839" y="3525076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FFCD2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눈물 방울 46"/>
          <p:cNvSpPr/>
          <p:nvPr/>
        </p:nvSpPr>
        <p:spPr>
          <a:xfrm rot="8100000">
            <a:off x="2532659" y="4151993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눈물 방울 48"/>
          <p:cNvSpPr/>
          <p:nvPr/>
        </p:nvSpPr>
        <p:spPr>
          <a:xfrm rot="8100000">
            <a:off x="2792847" y="4253748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눈물 방울 49"/>
          <p:cNvSpPr/>
          <p:nvPr/>
        </p:nvSpPr>
        <p:spPr>
          <a:xfrm rot="8100000">
            <a:off x="2940640" y="3435424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눈물 방울 50"/>
          <p:cNvSpPr/>
          <p:nvPr/>
        </p:nvSpPr>
        <p:spPr>
          <a:xfrm rot="8100000">
            <a:off x="1942124" y="3423770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눈물 방울 51"/>
          <p:cNvSpPr/>
          <p:nvPr/>
        </p:nvSpPr>
        <p:spPr>
          <a:xfrm rot="8100000">
            <a:off x="2789171" y="2684460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눈물 방울 54"/>
          <p:cNvSpPr/>
          <p:nvPr/>
        </p:nvSpPr>
        <p:spPr>
          <a:xfrm rot="8100000">
            <a:off x="2566390" y="2784172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눈물 방울 56"/>
          <p:cNvSpPr/>
          <p:nvPr/>
        </p:nvSpPr>
        <p:spPr>
          <a:xfrm rot="8100000">
            <a:off x="2356095" y="3617216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눈물 방울 57"/>
          <p:cNvSpPr/>
          <p:nvPr/>
        </p:nvSpPr>
        <p:spPr>
          <a:xfrm rot="8100000">
            <a:off x="1968845" y="4073978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눈물 방울 58"/>
          <p:cNvSpPr/>
          <p:nvPr/>
        </p:nvSpPr>
        <p:spPr>
          <a:xfrm rot="8100000">
            <a:off x="3107028" y="2969131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눈물 방울 59"/>
          <p:cNvSpPr/>
          <p:nvPr/>
        </p:nvSpPr>
        <p:spPr>
          <a:xfrm rot="8100000">
            <a:off x="3388809" y="3466120"/>
            <a:ext cx="265050" cy="265050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순서도: 연결자 6"/>
          <p:cNvSpPr/>
          <p:nvPr/>
        </p:nvSpPr>
        <p:spPr>
          <a:xfrm>
            <a:off x="2349742" y="4485594"/>
            <a:ext cx="146282" cy="146282"/>
          </a:xfrm>
          <a:prstGeom prst="flowChartConnector">
            <a:avLst/>
          </a:prstGeom>
          <a:solidFill>
            <a:srgbClr val="F05C4B"/>
          </a:solidFill>
          <a:ln w="19050"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1663938" y="1785859"/>
            <a:ext cx="515125" cy="526802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818829" y="1965960"/>
            <a:ext cx="208173" cy="0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1818829" y="2049780"/>
            <a:ext cx="208173" cy="0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18829" y="2129797"/>
            <a:ext cx="208173" cy="0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717199" y="5775136"/>
            <a:ext cx="1070291" cy="506690"/>
          </a:xfrm>
          <a:prstGeom prst="roundRect">
            <a:avLst>
              <a:gd name="adj" fmla="val 50000"/>
            </a:avLst>
          </a:prstGeom>
          <a:solidFill>
            <a:srgbClr val="F05C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993175" y="5767266"/>
            <a:ext cx="1086915" cy="514560"/>
          </a:xfrm>
          <a:prstGeom prst="roundRect">
            <a:avLst>
              <a:gd name="adj" fmla="val 50000"/>
            </a:avLst>
          </a:prstGeom>
          <a:solidFill>
            <a:srgbClr val="ED764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일반 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42563" y="2319492"/>
            <a:ext cx="4675846" cy="2924861"/>
          </a:xfrm>
          <a:prstGeom prst="roundRect">
            <a:avLst>
              <a:gd name="adj" fmla="val 11738"/>
            </a:avLst>
          </a:prstGeom>
          <a:solidFill>
            <a:srgbClr val="76717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순서도: 연결자 90"/>
          <p:cNvSpPr/>
          <p:nvPr/>
        </p:nvSpPr>
        <p:spPr>
          <a:xfrm>
            <a:off x="7030678" y="2550943"/>
            <a:ext cx="471809" cy="482504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181132" y="2700185"/>
            <a:ext cx="185275" cy="1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7181132" y="2791096"/>
            <a:ext cx="185275" cy="1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180208" y="2876810"/>
            <a:ext cx="185275" cy="1"/>
          </a:xfrm>
          <a:prstGeom prst="line">
            <a:avLst/>
          </a:prstGeom>
          <a:ln w="19050">
            <a:solidFill>
              <a:srgbClr val="ED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74362" y="2501499"/>
            <a:ext cx="49303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메뉴 버튼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메뉴 창에서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개인 정보 확인 가능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957018" y="3618477"/>
            <a:ext cx="919148" cy="435137"/>
          </a:xfrm>
          <a:prstGeom prst="roundRect">
            <a:avLst>
              <a:gd name="adj" fmla="val 50000"/>
            </a:avLst>
          </a:prstGeom>
          <a:solidFill>
            <a:srgbClr val="F05C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957018" y="4555287"/>
            <a:ext cx="916293" cy="433785"/>
          </a:xfrm>
          <a:prstGeom prst="roundRect">
            <a:avLst>
              <a:gd name="adj" fmla="val 50000"/>
            </a:avLst>
          </a:prstGeom>
          <a:solidFill>
            <a:srgbClr val="ED764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일반 이용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28333" y="3567613"/>
            <a:ext cx="49303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도착지에 따라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사용자 맞춤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킥보드를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추천해주는 기능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956064" y="4496810"/>
            <a:ext cx="493030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일반적인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 기능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42859" t="27041" r="51999" b="21539"/>
          <a:stretch/>
        </p:blipFill>
        <p:spPr>
          <a:xfrm>
            <a:off x="-22697" y="2025953"/>
            <a:ext cx="1574285" cy="490779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rcRect l="68589" t="27041" r="3643" b="21539"/>
          <a:stretch/>
        </p:blipFill>
        <p:spPr>
          <a:xfrm>
            <a:off x="4373096" y="2027717"/>
            <a:ext cx="4710896" cy="490779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rcRect l="68589" t="27041" r="15324" b="21539"/>
          <a:stretch/>
        </p:blipFill>
        <p:spPr>
          <a:xfrm>
            <a:off x="9083992" y="2027717"/>
            <a:ext cx="3112895" cy="49077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20446" y="3239831"/>
            <a:ext cx="937550" cy="182988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757459" y="5069712"/>
            <a:ext cx="2419108" cy="1212114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8348936" y="6383659"/>
            <a:ext cx="2604304" cy="50928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9624630" y="5455028"/>
            <a:ext cx="2604304" cy="509287"/>
          </a:xfrm>
          <a:prstGeom prst="rect">
            <a:avLst/>
          </a:prstGeom>
        </p:spPr>
      </p:pic>
      <p:sp>
        <p:nvSpPr>
          <p:cNvPr id="24" name="평행 사변형 23"/>
          <p:cNvSpPr/>
          <p:nvPr/>
        </p:nvSpPr>
        <p:spPr>
          <a:xfrm rot="367393">
            <a:off x="5610221" y="4071963"/>
            <a:ext cx="142462" cy="445770"/>
          </a:xfrm>
          <a:prstGeom prst="parallelogram">
            <a:avLst/>
          </a:prstGeom>
          <a:solidFill>
            <a:srgbClr val="F05C4B"/>
          </a:solidFill>
          <a:ln>
            <a:solidFill>
              <a:srgbClr val="F05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71871" y="2647105"/>
            <a:ext cx="893550" cy="1086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88228" y="3657601"/>
            <a:ext cx="325036" cy="141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40230" y="2080042"/>
            <a:ext cx="5685490" cy="51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 위치 선택 시 추천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목록 띄우기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5" name="눈물 방울 74"/>
          <p:cNvSpPr/>
          <p:nvPr/>
        </p:nvSpPr>
        <p:spPr>
          <a:xfrm>
            <a:off x="5951550" y="2245544"/>
            <a:ext cx="330604" cy="330604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691112" y="6387053"/>
            <a:ext cx="2604304" cy="50928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3000795" y="6387052"/>
            <a:ext cx="2604304" cy="509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grayscl/>
          </a:blip>
          <a:srcRect l="44138" t="36790" r="37507" b="34831"/>
          <a:stretch/>
        </p:blipFill>
        <p:spPr>
          <a:xfrm>
            <a:off x="1515034" y="1515035"/>
            <a:ext cx="2743201" cy="268302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35784" y="870787"/>
            <a:ext cx="289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&lt;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추천 이용의 경우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&gt;</a:t>
            </a:r>
          </a:p>
        </p:txBody>
      </p:sp>
      <p:sp>
        <p:nvSpPr>
          <p:cNvPr id="64" name="순서도: 연결자 63"/>
          <p:cNvSpPr/>
          <p:nvPr/>
        </p:nvSpPr>
        <p:spPr>
          <a:xfrm>
            <a:off x="2290664" y="3392750"/>
            <a:ext cx="215921" cy="215921"/>
          </a:xfrm>
          <a:prstGeom prst="flowChartConnector">
            <a:avLst/>
          </a:prstGeom>
          <a:solidFill>
            <a:srgbClr val="F05C4B"/>
          </a:solidFill>
          <a:ln w="19050"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6" name="Picture 4" descr="깃발 PNG, 벡터, PSD 및 클립 아트에 대한 무료 다운로드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278" l="10000" r="91111">
                        <a14:foregroundMark x1="76667" y1="26389" x2="76667" y2="26389"/>
                        <a14:backgroundMark x1="37222" y1="49444" x2="37222" y2="49444"/>
                        <a14:backgroundMark x1="53611" y1="41667" x2="53611" y2="41667"/>
                        <a14:backgroundMark x1="55000" y1="40556" x2="55000" y2="40556"/>
                        <a14:backgroundMark x1="76944" y1="25833" x2="76944" y2="25833"/>
                        <a14:backgroundMark x1="74167" y1="26667" x2="74167" y2="26667"/>
                        <a14:backgroundMark x1="68611" y1="27500" x2="68611" y2="27500"/>
                        <a14:backgroundMark x1="70278" y1="26667" x2="70278" y2="26667"/>
                        <a14:backgroundMark x1="44722" y1="19167" x2="44722" y2="1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23" y="1971400"/>
            <a:ext cx="536114" cy="4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1458383" y="4208658"/>
            <a:ext cx="2806916" cy="2263262"/>
          </a:xfrm>
          <a:prstGeom prst="rect">
            <a:avLst/>
          </a:prstGeom>
          <a:solidFill>
            <a:srgbClr val="ED764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눈물 방울 83"/>
          <p:cNvSpPr/>
          <p:nvPr/>
        </p:nvSpPr>
        <p:spPr>
          <a:xfrm rot="8100000">
            <a:off x="1854744" y="2797588"/>
            <a:ext cx="387839" cy="387839"/>
          </a:xfrm>
          <a:prstGeom prst="teardrop">
            <a:avLst>
              <a:gd name="adj" fmla="val 109776"/>
            </a:avLst>
          </a:prstGeom>
          <a:solidFill>
            <a:srgbClr val="9966FF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눈물 방울 84"/>
          <p:cNvSpPr/>
          <p:nvPr/>
        </p:nvSpPr>
        <p:spPr>
          <a:xfrm rot="8100000">
            <a:off x="2645130" y="2882674"/>
            <a:ext cx="387839" cy="387839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04960" y="2844664"/>
            <a:ext cx="291508" cy="291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693181" y="2929630"/>
            <a:ext cx="291508" cy="291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7" name="눈물 방울 86"/>
          <p:cNvSpPr/>
          <p:nvPr/>
        </p:nvSpPr>
        <p:spPr>
          <a:xfrm rot="8100000">
            <a:off x="2915450" y="3016361"/>
            <a:ext cx="387839" cy="387839"/>
          </a:xfrm>
          <a:prstGeom prst="teardrop">
            <a:avLst>
              <a:gd name="adj" fmla="val 109776"/>
            </a:avLst>
          </a:prstGeom>
          <a:solidFill>
            <a:srgbClr val="00B050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963500" y="3062772"/>
            <a:ext cx="291508" cy="291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1671632" y="1832801"/>
            <a:ext cx="1223968" cy="366310"/>
          </a:xfrm>
          <a:prstGeom prst="roundRect">
            <a:avLst>
              <a:gd name="adj" fmla="val 39360"/>
            </a:avLst>
          </a:prstGeom>
          <a:solidFill>
            <a:schemeClr val="bg1"/>
          </a:solidFill>
          <a:ln w="19050">
            <a:solidFill>
              <a:srgbClr val="ED764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582706" y="4237252"/>
            <a:ext cx="2899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추천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 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비용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위치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분 거리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…</a:t>
            </a:r>
          </a:p>
        </p:txBody>
      </p:sp>
      <p:cxnSp>
        <p:nvCxnSpPr>
          <p:cNvPr id="105" name="직선 연결선 104"/>
          <p:cNvCxnSpPr/>
          <p:nvPr/>
        </p:nvCxnSpPr>
        <p:spPr>
          <a:xfrm>
            <a:off x="1663348" y="4861413"/>
            <a:ext cx="24006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810935" y="2769072"/>
            <a:ext cx="6406777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사용자의 취향으로 사용자가 선호하는 특성 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가격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도착 위치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시간을 복합적으로 판단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1, 2, 3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순위까지 제시하여 사용자가 원하는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선택하게 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09" name="눈물 방울 108"/>
          <p:cNvSpPr/>
          <p:nvPr/>
        </p:nvSpPr>
        <p:spPr>
          <a:xfrm>
            <a:off x="6578154" y="2821207"/>
            <a:ext cx="218682" cy="218682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눈물 방울 109"/>
          <p:cNvSpPr/>
          <p:nvPr/>
        </p:nvSpPr>
        <p:spPr>
          <a:xfrm>
            <a:off x="6578154" y="3131687"/>
            <a:ext cx="218682" cy="218682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눈물 방울 110"/>
          <p:cNvSpPr/>
          <p:nvPr/>
        </p:nvSpPr>
        <p:spPr>
          <a:xfrm>
            <a:off x="6578154" y="3457582"/>
            <a:ext cx="218682" cy="218682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702001" y="5861016"/>
            <a:ext cx="1384648" cy="366310"/>
          </a:xfrm>
          <a:prstGeom prst="roundRect">
            <a:avLst>
              <a:gd name="adj" fmla="val 3936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QR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코드 찍기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pic>
        <p:nvPicPr>
          <p:cNvPr id="113" name="Picture 4" descr="아이폰 애플 스마트폰 새로운 - Pixabay의 무료 이미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5417" r="83194">
                        <a14:foregroundMark x1="25556" y1="17917" x2="25556" y2="15278"/>
                        <a14:foregroundMark x1="25417" y1="27500" x2="25556" y2="22361"/>
                        <a14:foregroundMark x1="25556" y1="35833" x2="25556" y2="30556"/>
                        <a14:foregroundMark x1="74444" y1="24306" x2="74583" y2="33194"/>
                        <a14:backgroundMark x1="50556" y1="73750" x2="50417" y2="30556"/>
                        <a14:backgroundMark x1="26111" y1="98611" x2="26111" y2="98611"/>
                        <a14:backgroundMark x1="27778" y1="99028" x2="22222" y2="9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603" r="14614" b="1665"/>
          <a:stretch/>
        </p:blipFill>
        <p:spPr bwMode="auto">
          <a:xfrm>
            <a:off x="604778" y="1345184"/>
            <a:ext cx="4514127" cy="52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2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42859" t="27041" r="51999" b="21539"/>
          <a:stretch/>
        </p:blipFill>
        <p:spPr>
          <a:xfrm>
            <a:off x="-22697" y="2025953"/>
            <a:ext cx="1574285" cy="490779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rcRect l="68589" t="27041" r="3643" b="21539"/>
          <a:stretch/>
        </p:blipFill>
        <p:spPr>
          <a:xfrm>
            <a:off x="4373096" y="2027717"/>
            <a:ext cx="4710896" cy="490779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rcRect l="68589" t="27041" r="15324" b="21539"/>
          <a:stretch/>
        </p:blipFill>
        <p:spPr>
          <a:xfrm>
            <a:off x="9083992" y="2027717"/>
            <a:ext cx="3112895" cy="49077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20446" y="3239831"/>
            <a:ext cx="937550" cy="182988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757459" y="5069712"/>
            <a:ext cx="2419108" cy="1212114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8348936" y="6383659"/>
            <a:ext cx="2604304" cy="50928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9624630" y="5455028"/>
            <a:ext cx="2604304" cy="509287"/>
          </a:xfrm>
          <a:prstGeom prst="rect">
            <a:avLst/>
          </a:prstGeom>
        </p:spPr>
      </p:pic>
      <p:sp>
        <p:nvSpPr>
          <p:cNvPr id="24" name="평행 사변형 23"/>
          <p:cNvSpPr/>
          <p:nvPr/>
        </p:nvSpPr>
        <p:spPr>
          <a:xfrm rot="367393">
            <a:off x="5610221" y="4071963"/>
            <a:ext cx="142462" cy="445770"/>
          </a:xfrm>
          <a:prstGeom prst="parallelogram">
            <a:avLst/>
          </a:prstGeom>
          <a:solidFill>
            <a:srgbClr val="F05C4B"/>
          </a:solidFill>
          <a:ln>
            <a:solidFill>
              <a:srgbClr val="F05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71871" y="2647105"/>
            <a:ext cx="893550" cy="1086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88228" y="3657601"/>
            <a:ext cx="325036" cy="141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49044" y="2197518"/>
            <a:ext cx="5685490" cy="51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킥보드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대여 및 반납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결제 가능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5" name="눈물 방울 74"/>
          <p:cNvSpPr/>
          <p:nvPr/>
        </p:nvSpPr>
        <p:spPr>
          <a:xfrm>
            <a:off x="5960364" y="2363020"/>
            <a:ext cx="330604" cy="330604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691112" y="6387053"/>
            <a:ext cx="2604304" cy="50928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77050" t="72718" r="7599" b="21946"/>
          <a:stretch/>
        </p:blipFill>
        <p:spPr>
          <a:xfrm>
            <a:off x="3000795" y="6387052"/>
            <a:ext cx="2604304" cy="509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grayscl/>
          </a:blip>
          <a:srcRect l="45897" t="23026" r="35680" b="39901"/>
          <a:stretch/>
        </p:blipFill>
        <p:spPr>
          <a:xfrm>
            <a:off x="1503680" y="1513840"/>
            <a:ext cx="2753360" cy="3504917"/>
          </a:xfrm>
          <a:prstGeom prst="rect">
            <a:avLst/>
          </a:prstGeom>
        </p:spPr>
      </p:pic>
      <p:sp>
        <p:nvSpPr>
          <p:cNvPr id="39" name="순서도: 연결자 38"/>
          <p:cNvSpPr/>
          <p:nvPr/>
        </p:nvSpPr>
        <p:spPr>
          <a:xfrm>
            <a:off x="3388633" y="3266298"/>
            <a:ext cx="215921" cy="215921"/>
          </a:xfrm>
          <a:prstGeom prst="flowChartConnector">
            <a:avLst/>
          </a:prstGeom>
          <a:solidFill>
            <a:srgbClr val="F05C4B"/>
          </a:solidFill>
          <a:ln w="19050"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3844" y="4531269"/>
            <a:ext cx="2842692" cy="1930491"/>
          </a:xfrm>
          <a:prstGeom prst="rect">
            <a:avLst/>
          </a:prstGeom>
          <a:solidFill>
            <a:srgbClr val="ED7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931" y="4648804"/>
            <a:ext cx="4117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 업체            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지쿠터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 시간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00:10:00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이용 금액  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1,000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           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1643172" y="5322688"/>
            <a:ext cx="247432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2561429" y="5829746"/>
            <a:ext cx="660254" cy="299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결제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318702" y="5829746"/>
            <a:ext cx="660254" cy="2992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반납</a:t>
            </a:r>
          </a:p>
        </p:txBody>
      </p:sp>
      <p:pic>
        <p:nvPicPr>
          <p:cNvPr id="38" name="Picture 4" descr="아이폰 애플 스마트폰 새로운 - Pixabay의 무료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5417" r="83194">
                        <a14:foregroundMark x1="25556" y1="17917" x2="25556" y2="15278"/>
                        <a14:foregroundMark x1="25417" y1="27500" x2="25556" y2="22361"/>
                        <a14:foregroundMark x1="25556" y1="35833" x2="25556" y2="30556"/>
                        <a14:foregroundMark x1="74444" y1="24306" x2="74583" y2="33194"/>
                        <a14:backgroundMark x1="50556" y1="73750" x2="50417" y2="30556"/>
                        <a14:backgroundMark x1="26111" y1="98611" x2="26111" y2="98611"/>
                        <a14:backgroundMark x1="27778" y1="99028" x2="22222" y2="9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603" r="14614" b="1665"/>
          <a:stretch/>
        </p:blipFill>
        <p:spPr bwMode="auto">
          <a:xfrm>
            <a:off x="604778" y="1345184"/>
            <a:ext cx="4514127" cy="52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3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594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눈물 방울 13"/>
          <p:cNvSpPr/>
          <p:nvPr/>
        </p:nvSpPr>
        <p:spPr>
          <a:xfrm>
            <a:off x="378071" y="220893"/>
            <a:ext cx="271476" cy="271476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305" y="100966"/>
            <a:ext cx="690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INTRODUCTION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프로젝트 핵심 개발 내용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45305" y="1327974"/>
            <a:ext cx="3291840" cy="5293118"/>
            <a:chOff x="1508760" y="1333054"/>
            <a:chExt cx="3291840" cy="5293118"/>
          </a:xfrm>
        </p:grpSpPr>
        <p:sp>
          <p:nvSpPr>
            <p:cNvPr id="67" name="직사각형 66"/>
            <p:cNvSpPr/>
            <p:nvPr/>
          </p:nvSpPr>
          <p:spPr>
            <a:xfrm>
              <a:off x="1731225" y="1477746"/>
              <a:ext cx="2798064" cy="5003735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4" t="1603" r="23859" b="1665"/>
            <a:stretch/>
          </p:blipFill>
          <p:spPr bwMode="auto">
            <a:xfrm>
              <a:off x="1508760" y="1333054"/>
              <a:ext cx="3291840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850" y="2312661"/>
              <a:ext cx="1963956" cy="1575646"/>
            </a:xfrm>
            <a:prstGeom prst="rect">
              <a:avLst/>
            </a:prstGeom>
          </p:spPr>
        </p:pic>
        <p:sp>
          <p:nvSpPr>
            <p:cNvPr id="80" name="모서리가 둥근 직사각형 79"/>
            <p:cNvSpPr/>
            <p:nvPr/>
          </p:nvSpPr>
          <p:spPr>
            <a:xfrm>
              <a:off x="2509249" y="4097099"/>
              <a:ext cx="895328" cy="2421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509249" y="4350861"/>
              <a:ext cx="895328" cy="2421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3404577" y="4094269"/>
              <a:ext cx="484632" cy="498743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/>
                <a:t>LOGIN</a:t>
              </a:r>
              <a:endParaRPr lang="ko-KR" altLang="en-US" sz="6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78215" y="4092235"/>
              <a:ext cx="3113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ID</a:t>
              </a:r>
              <a:endParaRPr lang="ko-KR" altLang="en-US" sz="1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78215" y="4348826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PW</a:t>
              </a:r>
              <a:endParaRPr lang="ko-KR" altLang="en-US" sz="1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92454" y="472823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/>
                  </a:solidFill>
                </a:rPr>
                <a:t>회원가입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474765" y="1327974"/>
            <a:ext cx="3355848" cy="5293118"/>
            <a:chOff x="7145233" y="1333054"/>
            <a:chExt cx="3355848" cy="5293118"/>
          </a:xfrm>
        </p:grpSpPr>
        <p:grpSp>
          <p:nvGrpSpPr>
            <p:cNvPr id="15" name="그룹 14"/>
            <p:cNvGrpSpPr/>
            <p:nvPr/>
          </p:nvGrpSpPr>
          <p:grpSpPr>
            <a:xfrm>
              <a:off x="7145233" y="1333054"/>
              <a:ext cx="3355848" cy="5293118"/>
              <a:chOff x="7145233" y="1333054"/>
              <a:chExt cx="3355848" cy="5293118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7370064" y="1477746"/>
                <a:ext cx="2798064" cy="5003735"/>
              </a:xfrm>
              <a:prstGeom prst="rect">
                <a:avLst/>
              </a:prstGeom>
              <a:solidFill>
                <a:srgbClr val="ED76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2" name="Picture 4" descr="아이폰 애플 스마트폰 새로운 - Pixabay의 무료 이미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15417" r="83194">
                            <a14:foregroundMark x1="25556" y1="17917" x2="25556" y2="15278"/>
                            <a14:foregroundMark x1="25417" y1="27500" x2="25556" y2="22361"/>
                            <a14:foregroundMark x1="25556" y1="35833" x2="25556" y2="30556"/>
                            <a14:foregroundMark x1="74444" y1="24306" x2="74583" y2="33194"/>
                            <a14:backgroundMark x1="50556" y1="73750" x2="50417" y2="30556"/>
                            <a14:backgroundMark x1="26111" y1="98611" x2="26111" y2="98611"/>
                            <a14:backgroundMark x1="27778" y1="99028" x2="22222" y2="92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16" t="1603" r="22884" b="1665"/>
              <a:stretch/>
            </p:blipFill>
            <p:spPr bwMode="auto">
              <a:xfrm>
                <a:off x="7145233" y="1333054"/>
                <a:ext cx="3355848" cy="529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76713" y="2597008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smtClean="0"/>
                  <a:t>이름</a:t>
                </a:r>
                <a:endParaRPr lang="ko-KR" altLang="en-US" sz="10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986459" y="1949055"/>
                <a:ext cx="1587294" cy="523220"/>
              </a:xfrm>
              <a:prstGeom prst="rect">
                <a:avLst/>
              </a:prstGeom>
              <a:noFill/>
              <a:effectLst>
                <a:outerShdw dist="25400" dir="3120000" algn="ctr" rotWithShape="0">
                  <a:schemeClr val="accent4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Sign up</a:t>
                </a:r>
                <a:endParaRPr lang="ko-KR" altLang="en-US" sz="2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352938" y="2607496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041634" y="2799519"/>
                <a:ext cx="3113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ID</a:t>
                </a:r>
                <a:endParaRPr lang="ko-KR" altLang="en-US" sz="1000" dirty="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8352938" y="2826618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007170" y="3017283"/>
                <a:ext cx="3802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PW</a:t>
                </a:r>
                <a:endParaRPr lang="ko-KR" altLang="en-US" sz="10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8352938" y="3045740"/>
                <a:ext cx="1019907" cy="1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664442" y="3368257"/>
                <a:ext cx="22044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smtClean="0">
                    <a:solidFill>
                      <a:schemeClr val="bg1"/>
                    </a:solidFill>
                  </a:rPr>
                  <a:t>추천 서비스 이용을 위한 필수 항목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7855231" y="3687082"/>
                <a:ext cx="5389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/>
                  <a:t>- </a:t>
                </a:r>
                <a:r>
                  <a:rPr lang="ko-KR" altLang="en-US" sz="1000" dirty="0" smtClean="0"/>
                  <a:t>가격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964202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032988" y="3907399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매우 중요</a:t>
                </a:r>
                <a:endParaRPr lang="ko-KR" altLang="en-US" sz="1000" dirty="0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8691970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760094" y="390883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중요</a:t>
                </a:r>
                <a:endParaRPr lang="ko-KR" altLang="en-US" sz="1000" dirty="0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9186497" y="3966183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9254621" y="3906525"/>
                <a:ext cx="6142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덜</a:t>
                </a:r>
                <a:r>
                  <a:rPr lang="ko-KR" altLang="en-US" sz="1000" dirty="0" smtClean="0"/>
                  <a:t> 중요</a:t>
                </a:r>
                <a:endParaRPr lang="ko-KR" altLang="en-US" sz="10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55231" y="4165220"/>
                <a:ext cx="1398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- </a:t>
                </a:r>
                <a:r>
                  <a:rPr lang="ko-KR" altLang="en-US" sz="1000" dirty="0" err="1" smtClean="0"/>
                  <a:t>킥보드를</a:t>
                </a:r>
                <a:r>
                  <a:rPr lang="ko-KR" altLang="en-US" sz="1000" dirty="0" smtClean="0"/>
                  <a:t> 타는 시간</a:t>
                </a:r>
                <a:endParaRPr lang="ko-KR" altLang="en-US" sz="1000" dirty="0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7964202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8032988" y="4385537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매우 중요</a:t>
                </a:r>
                <a:endParaRPr lang="ko-KR" altLang="en-US" sz="1000" dirty="0"/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8691970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760094" y="438697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중요</a:t>
                </a:r>
                <a:endParaRPr lang="ko-KR" altLang="en-US" sz="1000" dirty="0"/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9186497" y="4444321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254621" y="4384663"/>
                <a:ext cx="6142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덜</a:t>
                </a:r>
                <a:r>
                  <a:rPr lang="ko-KR" altLang="en-US" sz="1000" dirty="0" smtClean="0"/>
                  <a:t> 중요</a:t>
                </a:r>
                <a:endParaRPr lang="ko-KR" altLang="en-US" sz="1000" dirty="0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7855231" y="4623455"/>
                <a:ext cx="8402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/>
                  <a:t>- </a:t>
                </a:r>
                <a:r>
                  <a:rPr lang="ko-KR" altLang="en-US" sz="1000" dirty="0" smtClean="0"/>
                  <a:t>걷는 시간</a:t>
                </a:r>
                <a:endParaRPr lang="ko-KR" altLang="en-US" sz="1000" dirty="0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7964202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032988" y="4843772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매우 중요</a:t>
                </a:r>
                <a:endParaRPr lang="ko-KR" altLang="en-US" sz="1000" dirty="0"/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8691970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760094" y="484521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중요</a:t>
                </a:r>
                <a:endParaRPr lang="ko-KR" altLang="en-US" sz="1000" dirty="0"/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9186497" y="4902556"/>
                <a:ext cx="126906" cy="1269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9254621" y="4842898"/>
                <a:ext cx="6142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덜</a:t>
                </a:r>
                <a:r>
                  <a:rPr lang="ko-KR" altLang="en-US" sz="1000" dirty="0" smtClean="0"/>
                  <a:t> 중요</a:t>
                </a:r>
                <a:endParaRPr lang="ko-KR" altLang="en-US" sz="1000" dirty="0"/>
              </a:p>
            </p:txBody>
          </p:sp>
        </p:grpSp>
        <p:sp>
          <p:nvSpPr>
            <p:cNvPr id="122" name="모서리가 둥근 직사각형 121"/>
            <p:cNvSpPr/>
            <p:nvPr/>
          </p:nvSpPr>
          <p:spPr>
            <a:xfrm>
              <a:off x="8524542" y="5300566"/>
              <a:ext cx="676698" cy="242741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회원가입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215562" y="1353374"/>
            <a:ext cx="3328417" cy="5293118"/>
            <a:chOff x="431844" y="1333054"/>
            <a:chExt cx="3328417" cy="5293118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39917" t="9408" r="30500" b="11630"/>
            <a:stretch/>
          </p:blipFill>
          <p:spPr>
            <a:xfrm>
              <a:off x="611033" y="1465616"/>
              <a:ext cx="2963699" cy="5003735"/>
            </a:xfrm>
            <a:prstGeom prst="rect">
              <a:avLst/>
            </a:prstGeom>
          </p:spPr>
        </p:pic>
        <p:sp>
          <p:nvSpPr>
            <p:cNvPr id="60" name="눈물 방울 59"/>
            <p:cNvSpPr/>
            <p:nvPr/>
          </p:nvSpPr>
          <p:spPr>
            <a:xfrm rot="8100000">
              <a:off x="3095441" y="33113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눈물 방울 60"/>
            <p:cNvSpPr/>
            <p:nvPr/>
          </p:nvSpPr>
          <p:spPr>
            <a:xfrm rot="8100000">
              <a:off x="2278959" y="388327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눈물 방울 61"/>
            <p:cNvSpPr/>
            <p:nvPr/>
          </p:nvSpPr>
          <p:spPr>
            <a:xfrm rot="8100000">
              <a:off x="927388" y="351294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FFCD2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눈물 방울 62"/>
            <p:cNvSpPr/>
            <p:nvPr/>
          </p:nvSpPr>
          <p:spPr>
            <a:xfrm rot="8100000">
              <a:off x="1739208" y="4139863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눈물 방울 63"/>
            <p:cNvSpPr/>
            <p:nvPr/>
          </p:nvSpPr>
          <p:spPr>
            <a:xfrm rot="8100000">
              <a:off x="1999396" y="424161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눈물 방울 64"/>
            <p:cNvSpPr/>
            <p:nvPr/>
          </p:nvSpPr>
          <p:spPr>
            <a:xfrm rot="8100000">
              <a:off x="2147189" y="3423294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눈물 방울 65"/>
            <p:cNvSpPr/>
            <p:nvPr/>
          </p:nvSpPr>
          <p:spPr>
            <a:xfrm rot="8100000">
              <a:off x="1148673" y="341164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눈물 방울 67"/>
            <p:cNvSpPr/>
            <p:nvPr/>
          </p:nvSpPr>
          <p:spPr>
            <a:xfrm rot="8100000">
              <a:off x="1995720" y="267233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눈물 방울 68"/>
            <p:cNvSpPr/>
            <p:nvPr/>
          </p:nvSpPr>
          <p:spPr>
            <a:xfrm rot="8100000">
              <a:off x="1772939" y="2772042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눈물 방울 69"/>
            <p:cNvSpPr/>
            <p:nvPr/>
          </p:nvSpPr>
          <p:spPr>
            <a:xfrm rot="8100000">
              <a:off x="1562644" y="3605086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눈물 방울 70"/>
            <p:cNvSpPr/>
            <p:nvPr/>
          </p:nvSpPr>
          <p:spPr>
            <a:xfrm rot="8100000">
              <a:off x="1175394" y="4061848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눈물 방울 71"/>
            <p:cNvSpPr/>
            <p:nvPr/>
          </p:nvSpPr>
          <p:spPr>
            <a:xfrm rot="8100000">
              <a:off x="2313577" y="2957001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눈물 방울 72"/>
            <p:cNvSpPr/>
            <p:nvPr/>
          </p:nvSpPr>
          <p:spPr>
            <a:xfrm rot="8100000">
              <a:off x="2595358" y="3453990"/>
              <a:ext cx="265050" cy="265050"/>
            </a:xfrm>
            <a:prstGeom prst="teardrop">
              <a:avLst>
                <a:gd name="adj" fmla="val 109776"/>
              </a:avLst>
            </a:prstGeom>
            <a:solidFill>
              <a:srgbClr val="9966FF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순서도: 연결자 73"/>
            <p:cNvSpPr/>
            <p:nvPr/>
          </p:nvSpPr>
          <p:spPr>
            <a:xfrm>
              <a:off x="1556291" y="4473464"/>
              <a:ext cx="146282" cy="146282"/>
            </a:xfrm>
            <a:prstGeom prst="flowChartConnector">
              <a:avLst/>
            </a:prstGeom>
            <a:solidFill>
              <a:srgbClr val="F05C4B"/>
            </a:solidFill>
            <a:ln w="19050">
              <a:solidFill>
                <a:schemeClr val="bg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31635" y="5656300"/>
              <a:ext cx="2702038" cy="781660"/>
            </a:xfrm>
            <a:prstGeom prst="rect">
              <a:avLst/>
            </a:prstGeom>
            <a:solidFill>
              <a:srgbClr val="ED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2313456" y="5809116"/>
              <a:ext cx="902647" cy="460580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rPr>
                <a:t>일반 이용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827188" y="5824876"/>
              <a:ext cx="458030" cy="4580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786055" y="5908300"/>
              <a:ext cx="513282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000" b="0" cap="none" spc="0" dirty="0" smtClean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menu</a:t>
              </a:r>
              <a:endParaRPr lang="en-US" altLang="ko-KR" sz="10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923748" y="5816160"/>
              <a:ext cx="888841" cy="453536"/>
            </a:xfrm>
            <a:prstGeom prst="roundRect">
              <a:avLst>
                <a:gd name="adj" fmla="val 50000"/>
              </a:avLst>
            </a:prstGeom>
            <a:solidFill>
              <a:srgbClr val="31190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rPr>
                <a:t>추천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rPr>
                <a:t>이용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endParaRPr>
            </a:p>
          </p:txBody>
        </p:sp>
        <p:pic>
          <p:nvPicPr>
            <p:cNvPr id="92" name="Picture 4" descr="아이폰 애플 스마트폰 새로운 - Pixabay의 무료 이미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5417" r="83194">
                          <a14:foregroundMark x1="25556" y1="17917" x2="25556" y2="15278"/>
                          <a14:foregroundMark x1="25417" y1="27500" x2="25556" y2="22361"/>
                          <a14:foregroundMark x1="25556" y1="35833" x2="25556" y2="30556"/>
                          <a14:foregroundMark x1="74444" y1="24306" x2="74583" y2="33194"/>
                          <a14:backgroundMark x1="50556" y1="73750" x2="50417" y2="30556"/>
                          <a14:backgroundMark x1="26111" y1="98611" x2="26111" y2="98611"/>
                          <a14:backgroundMark x1="27778" y1="99028" x2="22222" y2="9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8" t="1603" r="23558" b="1665"/>
            <a:stretch/>
          </p:blipFill>
          <p:spPr bwMode="auto">
            <a:xfrm>
              <a:off x="431844" y="1333054"/>
              <a:ext cx="3328417" cy="529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/>
          <p:cNvSpPr txBox="1"/>
          <p:nvPr/>
        </p:nvSpPr>
        <p:spPr>
          <a:xfrm>
            <a:off x="1280449" y="935260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화면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15457" y="935260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화면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843631" y="935260"/>
            <a:ext cx="2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</a:t>
            </a:r>
            <a:r>
              <a:rPr lang="ko-KR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화면</a:t>
            </a:r>
            <a:r>
              <a:rPr lang="en-US" altLang="ko-KR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0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203864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1410</Words>
  <Application>Microsoft Office PowerPoint</Application>
  <PresentationFormat>와이드스크린</PresentationFormat>
  <Paragraphs>391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경기천년제목 Light</vt:lpstr>
      <vt:lpstr>경기천년제목 Medium</vt:lpstr>
      <vt:lpstr>맑은 고딕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호성</dc:creator>
  <cp:lastModifiedBy>USER</cp:lastModifiedBy>
  <cp:revision>62</cp:revision>
  <dcterms:created xsi:type="dcterms:W3CDTF">2020-12-17T09:36:13Z</dcterms:created>
  <dcterms:modified xsi:type="dcterms:W3CDTF">2020-12-17T18:11:06Z</dcterms:modified>
</cp:coreProperties>
</file>